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0"/>
  </p:notesMasterIdLst>
  <p:sldIdLst>
    <p:sldId id="256" r:id="rId2"/>
    <p:sldId id="308" r:id="rId3"/>
    <p:sldId id="312" r:id="rId4"/>
    <p:sldId id="313" r:id="rId5"/>
    <p:sldId id="314" r:id="rId6"/>
    <p:sldId id="315" r:id="rId7"/>
    <p:sldId id="317" r:id="rId8"/>
    <p:sldId id="318" r:id="rId9"/>
    <p:sldId id="319" r:id="rId10"/>
    <p:sldId id="320" r:id="rId11"/>
    <p:sldId id="321" r:id="rId12"/>
    <p:sldId id="322" r:id="rId13"/>
    <p:sldId id="324" r:id="rId14"/>
    <p:sldId id="323" r:id="rId15"/>
    <p:sldId id="326" r:id="rId16"/>
    <p:sldId id="325" r:id="rId17"/>
    <p:sldId id="327" r:id="rId18"/>
    <p:sldId id="307"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15502" autoAdjust="0"/>
    <p:restoredTop sz="54638" autoAdjust="0"/>
  </p:normalViewPr>
  <p:slideViewPr>
    <p:cSldViewPr>
      <p:cViewPr varScale="1">
        <p:scale>
          <a:sx n="57" d="100"/>
          <a:sy n="57" d="100"/>
        </p:scale>
        <p:origin x="-2392" y="-104"/>
      </p:cViewPr>
      <p:guideLst>
        <p:guide orient="horz" pos="2160"/>
        <p:guide pos="2880"/>
      </p:guideLst>
    </p:cSldViewPr>
  </p:slideViewPr>
  <p:notesTextViewPr>
    <p:cViewPr>
      <p:scale>
        <a:sx n="100" d="100"/>
        <a:sy n="100" d="100"/>
      </p:scale>
      <p:origin x="0" y="0"/>
    </p:cViewPr>
  </p:notesTextViewPr>
  <p:notesViewPr>
    <p:cSldViewPr>
      <p:cViewPr varScale="1">
        <p:scale>
          <a:sx n="83" d="100"/>
          <a:sy n="83" d="100"/>
        </p:scale>
        <p:origin x="-30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1087FAE-582B-491F-BD75-177E12D09709}" type="datetimeFigureOut">
              <a:rPr lang="en-IE" smtClean="0"/>
              <a:pPr/>
              <a:t>04/09/2014</a:t>
            </a:fld>
            <a:endParaRPr lang="en-IE"/>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4CB9597-2D62-4795-86F8-154E793B55BD}" type="slidenum">
              <a:rPr lang="en-IE" smtClean="0"/>
              <a:pPr/>
              <a:t>‹#›</a:t>
            </a:fld>
            <a:endParaRPr lang="en-IE"/>
          </a:p>
        </p:txBody>
      </p:sp>
    </p:spTree>
    <p:extLst>
      <p:ext uri="{BB962C8B-B14F-4D97-AF65-F5344CB8AC3E}">
        <p14:creationId xmlns:p14="http://schemas.microsoft.com/office/powerpoint/2010/main" val="1622037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 Id="rId3" Type="http://schemas.openxmlformats.org/officeDocument/2006/relationships/hyperlink" Target="http://xato.net/passwords/more-top-worst-passwords/"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Autofit/>
          </a:bodyPr>
          <a:lstStyle/>
          <a:p>
            <a:endParaRPr lang="en-IE" sz="1000" baseline="0" dirty="0" smtClean="0"/>
          </a:p>
        </p:txBody>
      </p:sp>
      <p:sp>
        <p:nvSpPr>
          <p:cNvPr id="4" name="Slide Number Placeholder 3"/>
          <p:cNvSpPr>
            <a:spLocks noGrp="1"/>
          </p:cNvSpPr>
          <p:nvPr>
            <p:ph type="sldNum" sz="quarter" idx="10"/>
          </p:nvPr>
        </p:nvSpPr>
        <p:spPr/>
        <p:txBody>
          <a:bodyPr/>
          <a:lstStyle/>
          <a:p>
            <a:fld id="{94CB9597-2D62-4795-86F8-154E793B55BD}" type="slidenum">
              <a:rPr lang="en-IE" smtClean="0"/>
              <a:pPr/>
              <a:t>1</a:t>
            </a:fld>
            <a:endParaRPr lang="en-I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1" baseline="0" dirty="0" smtClean="0"/>
              <a:t>STEP 2:</a:t>
            </a:r>
          </a:p>
          <a:p>
            <a:endParaRPr lang="en-IE" b="1" baseline="0" dirty="0" smtClean="0"/>
          </a:p>
          <a:p>
            <a:r>
              <a:rPr lang="en-IE" b="0" baseline="0" dirty="0" smtClean="0"/>
              <a:t>Next you want to untar the latest pwnpad image, then change into the pwnie folder and made the imagev2.sh script executable.</a:t>
            </a:r>
          </a:p>
          <a:p>
            <a:endParaRPr lang="en-IE" b="0" baseline="0" dirty="0" smtClean="0"/>
          </a:p>
          <a:p>
            <a:r>
              <a:rPr lang="en-IE" b="0" baseline="0" dirty="0" smtClean="0"/>
              <a:t>At this stage simple attach the PWNPAD to the Ubuntu machine using the stock USB cable that comes with the Nexus.</a:t>
            </a:r>
          </a:p>
          <a:p>
            <a:endParaRPr lang="en-IE" b="0" baseline="0" dirty="0" smtClean="0"/>
          </a:p>
          <a:p>
            <a:r>
              <a:rPr lang="en-IE" b="0" baseline="0" dirty="0" smtClean="0"/>
              <a:t>Before you go any far (actually even before this step – remember to backup anything you have on the device – its going to end up being COMPLETELY wiped.</a:t>
            </a:r>
          </a:p>
        </p:txBody>
      </p:sp>
      <p:sp>
        <p:nvSpPr>
          <p:cNvPr id="6" name="Slide Number Placeholder 5"/>
          <p:cNvSpPr>
            <a:spLocks noGrp="1"/>
          </p:cNvSpPr>
          <p:nvPr>
            <p:ph type="sldNum" sz="quarter" idx="12"/>
          </p:nvPr>
        </p:nvSpPr>
        <p:spPr/>
        <p:txBody>
          <a:bodyPr/>
          <a:lstStyle/>
          <a:p>
            <a:fld id="{B15C239E-3C96-4CE4-BCC3-7E5EB9073E9A}"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STEP 3:</a:t>
            </a:r>
          </a:p>
          <a:p>
            <a:endParaRPr lang="en-US" b="1" dirty="0" smtClean="0"/>
          </a:p>
          <a:p>
            <a:r>
              <a:rPr lang="en-US" b="0" dirty="0" smtClean="0"/>
              <a:t>Now you want to </a:t>
            </a:r>
            <a:r>
              <a:rPr lang="en-US" b="0" dirty="0" err="1" smtClean="0"/>
              <a:t>Fastboot</a:t>
            </a:r>
            <a:r>
              <a:rPr lang="en-US" b="0" baseline="0" dirty="0" smtClean="0"/>
              <a:t> the Nexus. In other words, turn it off. Then when turning it on Power it on with the Volume Down button held down – this gets you into the menu you can see here really quickly – which lets you </a:t>
            </a:r>
            <a:r>
              <a:rPr lang="en-US" b="0" baseline="0" dirty="0" err="1" smtClean="0"/>
              <a:t>reflash</a:t>
            </a:r>
            <a:r>
              <a:rPr lang="en-US" b="0" baseline="0" dirty="0" smtClean="0"/>
              <a:t> the device.</a:t>
            </a:r>
            <a:endParaRPr lang="en-US" b="0"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11</a:t>
            </a:fld>
            <a:endParaRPr lang="en-IE"/>
          </a:p>
        </p:txBody>
      </p:sp>
    </p:spTree>
    <p:extLst>
      <p:ext uri="{BB962C8B-B14F-4D97-AF65-F5344CB8AC3E}">
        <p14:creationId xmlns:p14="http://schemas.microsoft.com/office/powerpoint/2010/main" val="2921619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1" baseline="0" dirty="0" smtClean="0"/>
              <a:t>STEP 4:</a:t>
            </a:r>
          </a:p>
          <a:p>
            <a:endParaRPr lang="en-IE" b="1" baseline="0" dirty="0" smtClean="0"/>
          </a:p>
          <a:p>
            <a:r>
              <a:rPr lang="en-IE" b="0" baseline="0" dirty="0" smtClean="0"/>
              <a:t>At this stage there are just two things more to go – starting up the Android debug server and then running the imagev2.sh install script.</a:t>
            </a:r>
          </a:p>
          <a:p>
            <a:endParaRPr lang="en-IE"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E" b="0" baseline="0" dirty="0" smtClean="0"/>
              <a:t>And from here on just follow the steps – its really self explanatory.</a:t>
            </a:r>
          </a:p>
          <a:p>
            <a:endParaRPr lang="en-IE" b="0" baseline="0" dirty="0" smtClean="0"/>
          </a:p>
        </p:txBody>
      </p:sp>
      <p:sp>
        <p:nvSpPr>
          <p:cNvPr id="6" name="Slide Number Placeholder 5"/>
          <p:cNvSpPr>
            <a:spLocks noGrp="1"/>
          </p:cNvSpPr>
          <p:nvPr>
            <p:ph type="sldNum" sz="quarter" idx="12"/>
          </p:nvPr>
        </p:nvSpPr>
        <p:spPr/>
        <p:txBody>
          <a:bodyPr/>
          <a:lstStyle/>
          <a:p>
            <a:fld id="{B15C239E-3C96-4CE4-BCC3-7E5EB9073E9A}"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1" baseline="0" dirty="0" smtClean="0"/>
              <a:t>STEP 5:</a:t>
            </a:r>
          </a:p>
          <a:p>
            <a:endParaRPr lang="en-IE" b="1" baseline="0" dirty="0" smtClean="0"/>
          </a:p>
          <a:p>
            <a:r>
              <a:rPr lang="en-IE" b="0" baseline="0" dirty="0" smtClean="0"/>
              <a:t>One final thing that is worth doing – that you won’t find in the official documentation. Once you have the PWNPad up and running open a Rootshell and execute the following line</a:t>
            </a:r>
          </a:p>
          <a:p>
            <a:endParaRPr lang="en-IE" b="0" baseline="0" dirty="0" smtClean="0"/>
          </a:p>
          <a:p>
            <a:r>
              <a:rPr lang="en-IE" b="0" baseline="0" dirty="0" smtClean="0"/>
              <a:t>This will actually pull down any updates from the commercial server so now you are as up to date as you can be.</a:t>
            </a:r>
          </a:p>
        </p:txBody>
      </p:sp>
      <p:sp>
        <p:nvSpPr>
          <p:cNvPr id="6" name="Slide Number Placeholder 5"/>
          <p:cNvSpPr>
            <a:spLocks noGrp="1"/>
          </p:cNvSpPr>
          <p:nvPr>
            <p:ph type="sldNum" sz="quarter" idx="12"/>
          </p:nvPr>
        </p:nvSpPr>
        <p:spPr/>
        <p:txBody>
          <a:bodyPr/>
          <a:lstStyle/>
          <a:p>
            <a:fld id="{B15C239E-3C96-4CE4-BCC3-7E5EB9073E9A}"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1" baseline="0" dirty="0" smtClean="0"/>
              <a:t>DEMO</a:t>
            </a:r>
          </a:p>
          <a:p>
            <a:endParaRPr lang="en-IE" b="0" baseline="0" dirty="0" smtClean="0"/>
          </a:p>
          <a:p>
            <a:r>
              <a:rPr lang="en-IE" b="0" baseline="0" dirty="0" smtClean="0"/>
              <a:t>Once you’ve done all that you are good to go – and this is what you will see. Actually this is slightly out of date, as I have not flashed the latest and greatest firmware on here yet – but all the tools are the same. I’ve also add a few extra tools on top which I will get to in a minute.</a:t>
            </a:r>
          </a:p>
          <a:p>
            <a:endParaRPr lang="en-IE" b="0" baseline="0" dirty="0" smtClean="0"/>
          </a:p>
          <a:p>
            <a:r>
              <a:rPr lang="en-IE" b="0" baseline="0" dirty="0" smtClean="0"/>
              <a:t>What you are looking at at is an Android environment that is also running Linux underneath. The Linux OS is essentially running in a chroot environment, so you can run both Android and Linux apps independantly of each other.</a:t>
            </a:r>
          </a:p>
          <a:p>
            <a:endParaRPr lang="en-IE" b="0" baseline="0" dirty="0" smtClean="0"/>
          </a:p>
          <a:p>
            <a:r>
              <a:rPr lang="en-IE" b="0" baseline="0" dirty="0" smtClean="0"/>
              <a:t>Before going onto demoing some of the features – there are a few minor tweaks I would personally recommend to do. I also won’t go over all elements of the UI as it should be very straightforward for anyone familiar with Android, and its well documented in the manual.</a:t>
            </a:r>
          </a:p>
        </p:txBody>
      </p:sp>
      <p:sp>
        <p:nvSpPr>
          <p:cNvPr id="6" name="Slide Number Placeholder 5"/>
          <p:cNvSpPr>
            <a:spLocks noGrp="1"/>
          </p:cNvSpPr>
          <p:nvPr>
            <p:ph type="sldNum" sz="quarter" idx="12"/>
          </p:nvPr>
        </p:nvSpPr>
        <p:spPr/>
        <p:txBody>
          <a:bodyPr/>
          <a:lstStyle/>
          <a:p>
            <a:fld id="{B15C239E-3C96-4CE4-BCC3-7E5EB9073E9A}"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xfrm>
            <a:off x="457200" y="228600"/>
            <a:ext cx="5502275" cy="4127500"/>
          </a:xfrm>
          <a:ln/>
        </p:spPr>
      </p:sp>
      <p:sp>
        <p:nvSpPr>
          <p:cNvPr id="84995" name="Notes Placeholder 2"/>
          <p:cNvSpPr>
            <a:spLocks noGrp="1"/>
          </p:cNvSpPr>
          <p:nvPr>
            <p:ph type="body" idx="1"/>
          </p:nvPr>
        </p:nvSpPr>
        <p:spPr>
          <a:noFill/>
          <a:ln/>
        </p:spPr>
        <p:txBody>
          <a:bodyPr>
            <a:normAutofit lnSpcReduction="1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E" sz="1200" b="0" kern="1200" baseline="0" dirty="0" smtClean="0">
                <a:solidFill>
                  <a:schemeClr val="tx1"/>
                </a:solidFill>
                <a:latin typeface="Arial" charset="0"/>
                <a:ea typeface="+mn-ea"/>
                <a:cs typeface="Arial" charset="0"/>
              </a:rPr>
              <a:t>Firstly you’ll want to register your Nexus with a Google account – I’d recommend to set up a dedicated one for the PWNPAD image part.</a:t>
            </a:r>
          </a:p>
          <a:p>
            <a:pPr marL="0" marR="0" indent="0" algn="l" defTabSz="914400" rtl="0" eaLnBrk="1" fontAlgn="auto" latinLnBrk="0" hangingPunct="1">
              <a:lnSpc>
                <a:spcPct val="100000"/>
              </a:lnSpc>
              <a:spcBef>
                <a:spcPts val="0"/>
              </a:spcBef>
              <a:spcAft>
                <a:spcPts val="0"/>
              </a:spcAft>
              <a:buClrTx/>
              <a:buSzTx/>
              <a:buFontTx/>
              <a:buNone/>
              <a:tabLst/>
              <a:defRPr/>
            </a:pPr>
            <a:endParaRPr lang="en-IE" sz="1200" b="0" kern="1200" baseline="0" dirty="0" smtClean="0">
              <a:solidFill>
                <a:schemeClr val="tx1"/>
              </a:solidFill>
              <a:latin typeface="Arial" charset="0"/>
              <a:ea typeface="+mn-ea"/>
              <a:cs typeface="Arial"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IE" sz="1200" b="0" kern="1200" baseline="0" dirty="0" smtClean="0">
                <a:solidFill>
                  <a:schemeClr val="tx1"/>
                </a:solidFill>
                <a:latin typeface="Arial" charset="0"/>
                <a:ea typeface="+mn-ea"/>
                <a:cs typeface="Arial" charset="0"/>
              </a:rPr>
              <a:t>Once you register the account you will be asked if you want to backup automatically – choose not too. It will cut down on unwanted traffic in PCAPs etc. </a:t>
            </a:r>
            <a:r>
              <a:rPr lang="en-IE" sz="1200" b="0" kern="1200" dirty="0" smtClean="0">
                <a:solidFill>
                  <a:schemeClr val="tx1"/>
                </a:solidFill>
                <a:latin typeface="+mn-lt"/>
                <a:ea typeface="+mn-ea"/>
                <a:cs typeface="+mn-cs"/>
              </a:rPr>
              <a:t>Go to account in settings on the Pad and turn off all sync settings too.</a:t>
            </a:r>
            <a:endParaRPr lang="en-IE" sz="1200" b="0" kern="1200" baseline="0" dirty="0" smtClean="0">
              <a:solidFill>
                <a:schemeClr val="tx1"/>
              </a:solidFill>
              <a:latin typeface="Arial" charset="0"/>
              <a:ea typeface="+mn-ea"/>
              <a:cs typeface="Arial" charset="0"/>
            </a:endParaRPr>
          </a:p>
          <a:p>
            <a:endParaRPr lang="en-IE" sz="1200" b="0" kern="1200" dirty="0" smtClean="0">
              <a:solidFill>
                <a:schemeClr val="tx1"/>
              </a:solidFill>
              <a:latin typeface="+mn-lt"/>
              <a:ea typeface="+mn-ea"/>
              <a:cs typeface="+mn-cs"/>
            </a:endParaRPr>
          </a:p>
          <a:p>
            <a:r>
              <a:rPr lang="en-IE" sz="1200" b="0" kern="1200" dirty="0" smtClean="0">
                <a:solidFill>
                  <a:schemeClr val="tx1"/>
                </a:solidFill>
                <a:latin typeface="+mn-lt"/>
                <a:ea typeface="+mn-ea"/>
                <a:cs typeface="+mn-cs"/>
              </a:rPr>
              <a:t>But you'll of course be tempted to use this like any other tablet - download your mails, check your social networks, watch movies and play Angry Birds. </a:t>
            </a:r>
          </a:p>
          <a:p>
            <a:endParaRPr lang="en-IE" sz="1200" b="0" kern="1200" dirty="0" smtClean="0">
              <a:solidFill>
                <a:schemeClr val="tx1"/>
              </a:solidFill>
              <a:latin typeface="+mn-lt"/>
              <a:ea typeface="+mn-ea"/>
              <a:cs typeface="+mn-cs"/>
            </a:endParaRPr>
          </a:p>
          <a:p>
            <a:r>
              <a:rPr lang="en-IE" sz="1200" b="0" kern="1200" dirty="0" smtClean="0">
                <a:solidFill>
                  <a:schemeClr val="tx1"/>
                </a:solidFill>
                <a:latin typeface="+mn-lt"/>
                <a:ea typeface="+mn-ea"/>
                <a:cs typeface="+mn-cs"/>
              </a:rPr>
              <a:t>There is absolutely no reason you can't do this - but one thing I would recommend is to create a second user especially for this</a:t>
            </a:r>
          </a:p>
          <a:p>
            <a:endParaRPr lang="en-IE" sz="1200" b="0" kern="1200" dirty="0" smtClean="0">
              <a:solidFill>
                <a:schemeClr val="tx1"/>
              </a:solidFill>
              <a:latin typeface="+mn-lt"/>
              <a:ea typeface="+mn-ea"/>
              <a:cs typeface="+mn-cs"/>
            </a:endParaRPr>
          </a:p>
          <a:p>
            <a:r>
              <a:rPr lang="en-IE" sz="1200" b="0" kern="1200" dirty="0" smtClean="0">
                <a:solidFill>
                  <a:schemeClr val="tx1"/>
                </a:solidFill>
                <a:latin typeface="+mn-lt"/>
                <a:ea typeface="+mn-ea"/>
                <a:cs typeface="+mn-cs"/>
              </a:rPr>
              <a:t>Simply go</a:t>
            </a:r>
            <a:r>
              <a:rPr lang="en-IE" sz="1200" b="0" kern="1200" baseline="0" dirty="0" smtClean="0">
                <a:solidFill>
                  <a:schemeClr val="tx1"/>
                </a:solidFill>
                <a:latin typeface="+mn-lt"/>
                <a:ea typeface="+mn-ea"/>
                <a:cs typeface="+mn-cs"/>
              </a:rPr>
              <a:t> to Settings-&gt;Apps-&gt;Users-&gt;Add User</a:t>
            </a:r>
            <a:endParaRPr lang="en-IE" sz="1200" b="0" kern="1200" dirty="0" smtClean="0">
              <a:solidFill>
                <a:schemeClr val="tx1"/>
              </a:solidFill>
              <a:latin typeface="+mn-lt"/>
              <a:ea typeface="+mn-ea"/>
              <a:cs typeface="+mn-cs"/>
            </a:endParaRPr>
          </a:p>
          <a:p>
            <a:endParaRPr lang="en-IE" sz="1200" b="0" kern="1200" dirty="0" smtClean="0">
              <a:solidFill>
                <a:schemeClr val="tx1"/>
              </a:solidFill>
              <a:latin typeface="+mn-lt"/>
              <a:ea typeface="+mn-ea"/>
              <a:cs typeface="+mn-cs"/>
            </a:endParaRPr>
          </a:p>
          <a:p>
            <a:r>
              <a:rPr lang="en-IE" sz="1200" b="0" kern="1200" dirty="0" smtClean="0">
                <a:solidFill>
                  <a:schemeClr val="tx1"/>
                </a:solidFill>
                <a:latin typeface="+mn-lt"/>
                <a:ea typeface="+mn-ea"/>
                <a:cs typeface="+mn-cs"/>
              </a:rPr>
              <a:t>In general its a good idea to not have any push notification apps on the 2nd user. Also if you are using the 2</a:t>
            </a:r>
            <a:r>
              <a:rPr lang="en-IE" sz="1200" b="0" kern="1200" baseline="30000" dirty="0" smtClean="0">
                <a:solidFill>
                  <a:schemeClr val="tx1"/>
                </a:solidFill>
                <a:latin typeface="+mn-lt"/>
                <a:ea typeface="+mn-ea"/>
                <a:cs typeface="+mn-cs"/>
              </a:rPr>
              <a:t>nd</a:t>
            </a:r>
            <a:r>
              <a:rPr lang="en-IE" sz="1200" b="0" kern="1200" dirty="0" smtClean="0">
                <a:solidFill>
                  <a:schemeClr val="tx1"/>
                </a:solidFill>
                <a:latin typeface="+mn-lt"/>
                <a:ea typeface="+mn-ea"/>
                <a:cs typeface="+mn-cs"/>
              </a:rPr>
              <a:t> user, and then swap over to the PWNIE account – the other users</a:t>
            </a:r>
            <a:r>
              <a:rPr lang="en-IE" sz="1200" b="0" kern="1200" baseline="0" dirty="0" smtClean="0">
                <a:solidFill>
                  <a:schemeClr val="tx1"/>
                </a:solidFill>
                <a:latin typeface="+mn-lt"/>
                <a:ea typeface="+mn-ea"/>
                <a:cs typeface="+mn-cs"/>
              </a:rPr>
              <a:t> apps will still be running in the background, and there no easy way to kill them. </a:t>
            </a:r>
            <a:r>
              <a:rPr lang="en-IE" sz="1200" b="0" kern="1200" dirty="0" smtClean="0">
                <a:solidFill>
                  <a:schemeClr val="tx1"/>
                </a:solidFill>
                <a:latin typeface="+mn-lt"/>
                <a:ea typeface="+mn-ea"/>
                <a:cs typeface="+mn-cs"/>
              </a:rPr>
              <a:t>I simply restart the pad to ensure the second</a:t>
            </a:r>
            <a:r>
              <a:rPr lang="en-IE" sz="1200" b="0" kern="1200" baseline="0" dirty="0" smtClean="0">
                <a:solidFill>
                  <a:schemeClr val="tx1"/>
                </a:solidFill>
                <a:latin typeface="+mn-lt"/>
                <a:ea typeface="+mn-ea"/>
                <a:cs typeface="+mn-cs"/>
              </a:rPr>
              <a:t> user is </a:t>
            </a:r>
            <a:r>
              <a:rPr lang="en-IE" sz="1200" b="0" kern="1200" dirty="0" smtClean="0">
                <a:solidFill>
                  <a:schemeClr val="tx1"/>
                </a:solidFill>
                <a:latin typeface="+mn-lt"/>
                <a:ea typeface="+mn-ea"/>
                <a:cs typeface="+mn-cs"/>
              </a:rPr>
              <a:t>not running when doing a test / demo</a:t>
            </a:r>
          </a:p>
          <a:p>
            <a:endParaRPr lang="en-IE" sz="1200" b="0" kern="1200" dirty="0" smtClean="0">
              <a:solidFill>
                <a:schemeClr val="tx1"/>
              </a:solidFill>
              <a:latin typeface="+mn-lt"/>
              <a:ea typeface="+mn-ea"/>
              <a:cs typeface="+mn-cs"/>
            </a:endParaRPr>
          </a:p>
          <a:p>
            <a:r>
              <a:rPr lang="en-IE" sz="1200" b="0" kern="1200" dirty="0" smtClean="0">
                <a:solidFill>
                  <a:schemeClr val="tx1"/>
                </a:solidFill>
                <a:latin typeface="+mn-lt"/>
                <a:ea typeface="+mn-ea"/>
                <a:cs typeface="+mn-cs"/>
              </a:rPr>
              <a:t>One last thing to point out</a:t>
            </a:r>
            <a:r>
              <a:rPr lang="en-IE" sz="1200" b="0" kern="1200" baseline="0" dirty="0" smtClean="0">
                <a:solidFill>
                  <a:schemeClr val="tx1"/>
                </a:solidFill>
                <a:latin typeface="+mn-lt"/>
                <a:ea typeface="+mn-ea"/>
                <a:cs typeface="+mn-cs"/>
              </a:rPr>
              <a:t> at this stage is that you should not install updates to the Android OS itself, and they will almost definitely mess up the PWNPad setup</a:t>
            </a:r>
            <a:endParaRPr lang="en-IE" sz="1200" b="0" kern="1200" dirty="0" smtClean="0">
              <a:solidFill>
                <a:schemeClr val="tx1"/>
              </a:solidFill>
              <a:latin typeface="+mn-lt"/>
              <a:ea typeface="+mn-ea"/>
              <a:cs typeface="+mn-cs"/>
            </a:endParaRPr>
          </a:p>
        </p:txBody>
      </p:sp>
      <p:sp>
        <p:nvSpPr>
          <p:cNvPr id="84996" name="Slide Number Placeholder 3"/>
          <p:cNvSpPr>
            <a:spLocks noGrp="1"/>
          </p:cNvSpPr>
          <p:nvPr>
            <p:ph type="sldNum" sz="quarter" idx="5"/>
          </p:nvPr>
        </p:nvSpPr>
        <p:spPr>
          <a:noFill/>
        </p:spPr>
        <p:txBody>
          <a:bodyPr/>
          <a:lstStyle/>
          <a:p>
            <a:fld id="{F66F8ED7-C919-418F-946F-0A74EC8CF093}" type="slidenum">
              <a:rPr lang="en-US" altLang="zh-CN" smtClean="0"/>
              <a:pPr/>
              <a:t>15</a:t>
            </a:fld>
            <a:endParaRPr lang="en-US" altLang="zh-CN"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xfrm>
            <a:off x="914400" y="152400"/>
            <a:ext cx="5502275" cy="4127500"/>
          </a:xfrm>
          <a:ln/>
        </p:spPr>
      </p:sp>
      <p:sp>
        <p:nvSpPr>
          <p:cNvPr id="84995" name="Notes Placeholder 2"/>
          <p:cNvSpPr>
            <a:spLocks noGrp="1"/>
          </p:cNvSpPr>
          <p:nvPr>
            <p:ph type="body" idx="1"/>
          </p:nvPr>
        </p:nvSpPr>
        <p:spPr>
          <a:noFill/>
          <a:ln/>
        </p:spPr>
        <p:txBody>
          <a:bodyPr>
            <a:normAutofit fontScale="92500" lnSpcReduction="10000"/>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baseline="0" dirty="0" smtClean="0">
                <a:solidFill>
                  <a:schemeClr val="tx1"/>
                </a:solidFill>
                <a:latin typeface="Arial" charset="0"/>
                <a:ea typeface="+mn-ea"/>
                <a:cs typeface="Arial" charset="0"/>
              </a:rPr>
              <a:t>Nowadays Android actually has some really good apps for network pen-testing and other utilities – and some of these do not come with the PWNPad itself of copyright reasons. One the slide is a list of the ones I would personally recommend to install.</a:t>
            </a:r>
          </a:p>
          <a:p>
            <a:endParaRPr lang="en-IE" sz="1200" kern="1200" dirty="0" smtClean="0">
              <a:solidFill>
                <a:schemeClr val="tx1"/>
              </a:solidFill>
              <a:latin typeface="+mn-lt"/>
              <a:ea typeface="+mn-ea"/>
              <a:cs typeface="+mn-cs"/>
            </a:endParaRPr>
          </a:p>
          <a:p>
            <a:pPr>
              <a:buFont typeface="Arial" pitchFamily="34" charset="0"/>
              <a:buChar char="•"/>
            </a:pPr>
            <a:r>
              <a:rPr lang="en-IE" sz="1200" kern="1200" dirty="0" err="1" smtClean="0">
                <a:solidFill>
                  <a:schemeClr val="tx1"/>
                </a:solidFill>
                <a:latin typeface="+mn-lt"/>
                <a:ea typeface="+mn-ea"/>
                <a:cs typeface="+mn-cs"/>
              </a:rPr>
              <a:t>Wifi</a:t>
            </a:r>
            <a:r>
              <a:rPr lang="en-IE" sz="1200" kern="1200" dirty="0" smtClean="0">
                <a:solidFill>
                  <a:schemeClr val="tx1"/>
                </a:solidFill>
                <a:latin typeface="+mn-lt"/>
                <a:ea typeface="+mn-ea"/>
                <a:cs typeface="+mn-cs"/>
              </a:rPr>
              <a:t> Analyser – Handy</a:t>
            </a:r>
            <a:r>
              <a:rPr lang="en-IE" sz="1200" kern="1200" baseline="0" dirty="0" smtClean="0">
                <a:solidFill>
                  <a:schemeClr val="tx1"/>
                </a:solidFill>
                <a:latin typeface="+mn-lt"/>
                <a:ea typeface="+mn-ea"/>
                <a:cs typeface="+mn-cs"/>
              </a:rPr>
              <a:t> little </a:t>
            </a:r>
            <a:r>
              <a:rPr lang="en-IE" sz="1200" kern="1200" baseline="0" dirty="0" err="1" smtClean="0">
                <a:solidFill>
                  <a:schemeClr val="tx1"/>
                </a:solidFill>
                <a:latin typeface="+mn-lt"/>
                <a:ea typeface="+mn-ea"/>
                <a:cs typeface="+mn-cs"/>
              </a:rPr>
              <a:t>Wifi</a:t>
            </a:r>
            <a:r>
              <a:rPr lang="en-IE" sz="1200" kern="1200" baseline="0" dirty="0" smtClean="0">
                <a:solidFill>
                  <a:schemeClr val="tx1"/>
                </a:solidFill>
                <a:latin typeface="+mn-lt"/>
                <a:ea typeface="+mn-ea"/>
                <a:cs typeface="+mn-cs"/>
              </a:rPr>
              <a:t> visualising tool</a:t>
            </a:r>
            <a:endParaRPr lang="en-IE" sz="1200" kern="1200" dirty="0" smtClean="0">
              <a:solidFill>
                <a:schemeClr val="tx1"/>
              </a:solidFill>
              <a:latin typeface="+mn-lt"/>
              <a:ea typeface="+mn-ea"/>
              <a:cs typeface="+mn-cs"/>
            </a:endParaRPr>
          </a:p>
          <a:p>
            <a:pPr>
              <a:buFont typeface="Arial" pitchFamily="34" charset="0"/>
              <a:buChar char="•"/>
            </a:pPr>
            <a:r>
              <a:rPr lang="en-IE" sz="1200" kern="1200" dirty="0" smtClean="0">
                <a:solidFill>
                  <a:schemeClr val="tx1"/>
                </a:solidFill>
                <a:latin typeface="+mn-lt"/>
                <a:ea typeface="+mn-ea"/>
                <a:cs typeface="+mn-cs"/>
              </a:rPr>
              <a:t>S Manager - very handy file</a:t>
            </a:r>
            <a:r>
              <a:rPr lang="en-IE" sz="1200" kern="1200" baseline="0" dirty="0" smtClean="0">
                <a:solidFill>
                  <a:schemeClr val="tx1"/>
                </a:solidFill>
                <a:latin typeface="+mn-lt"/>
                <a:ea typeface="+mn-ea"/>
                <a:cs typeface="+mn-cs"/>
              </a:rPr>
              <a:t> manager (and can access the Ubuntu part, unlike the popular Astro)</a:t>
            </a:r>
            <a:endParaRPr lang="en-IE" sz="1200" kern="1200" dirty="0" smtClean="0">
              <a:solidFill>
                <a:schemeClr val="tx1"/>
              </a:solidFill>
              <a:latin typeface="+mn-lt"/>
              <a:ea typeface="+mn-ea"/>
              <a:cs typeface="+mn-cs"/>
            </a:endParaRPr>
          </a:p>
          <a:p>
            <a:pPr>
              <a:buFont typeface="Arial" pitchFamily="34" charset="0"/>
              <a:buChar char="•"/>
            </a:pPr>
            <a:r>
              <a:rPr lang="en-IE" sz="1200" kern="1200" dirty="0" smtClean="0">
                <a:solidFill>
                  <a:schemeClr val="tx1"/>
                </a:solidFill>
                <a:latin typeface="+mn-lt"/>
                <a:ea typeface="+mn-ea"/>
                <a:cs typeface="+mn-cs"/>
              </a:rPr>
              <a:t>USB OTG Helper – For support on attaching</a:t>
            </a:r>
            <a:r>
              <a:rPr lang="en-IE" sz="1200" kern="1200" baseline="0" dirty="0" smtClean="0">
                <a:solidFill>
                  <a:schemeClr val="tx1"/>
                </a:solidFill>
                <a:latin typeface="+mn-lt"/>
                <a:ea typeface="+mn-ea"/>
                <a:cs typeface="+mn-cs"/>
              </a:rPr>
              <a:t> USB keys</a:t>
            </a:r>
            <a:endParaRPr lang="en-IE" sz="1200" kern="1200" dirty="0" smtClean="0">
              <a:solidFill>
                <a:schemeClr val="tx1"/>
              </a:solidFill>
              <a:latin typeface="+mn-lt"/>
              <a:ea typeface="+mn-ea"/>
              <a:cs typeface="+mn-cs"/>
            </a:endParaRPr>
          </a:p>
          <a:p>
            <a:pPr>
              <a:buFont typeface="Arial" pitchFamily="34" charset="0"/>
              <a:buChar char="•"/>
            </a:pPr>
            <a:r>
              <a:rPr lang="en-IE" sz="1200" b="0" kern="1200" dirty="0" smtClean="0">
                <a:solidFill>
                  <a:schemeClr val="tx1"/>
                </a:solidFill>
                <a:latin typeface="+mn-lt"/>
                <a:ea typeface="+mn-ea"/>
                <a:cs typeface="+mn-cs"/>
              </a:rPr>
              <a:t>Connect Cat – Kind of like netcat for</a:t>
            </a:r>
            <a:r>
              <a:rPr lang="en-IE" sz="1200" b="0" kern="1200" baseline="0" dirty="0" smtClean="0">
                <a:solidFill>
                  <a:schemeClr val="tx1"/>
                </a:solidFill>
                <a:latin typeface="+mn-lt"/>
                <a:ea typeface="+mn-ea"/>
                <a:cs typeface="+mn-cs"/>
              </a:rPr>
              <a:t> Android</a:t>
            </a:r>
          </a:p>
          <a:p>
            <a:pPr>
              <a:buFont typeface="Arial" pitchFamily="34" charset="0"/>
              <a:buChar char="•"/>
            </a:pPr>
            <a:r>
              <a:rPr lang="en-IE" sz="1200" b="0" kern="1200" baseline="0" dirty="0" smtClean="0">
                <a:solidFill>
                  <a:schemeClr val="tx1"/>
                </a:solidFill>
                <a:latin typeface="+mn-lt"/>
                <a:ea typeface="+mn-ea"/>
                <a:cs typeface="+mn-cs"/>
              </a:rPr>
              <a:t>Fing / WifiInspect – Mapping your network</a:t>
            </a:r>
          </a:p>
          <a:p>
            <a:pPr>
              <a:buFont typeface="Arial" pitchFamily="34" charset="0"/>
              <a:buChar char="•"/>
            </a:pPr>
            <a:r>
              <a:rPr lang="en-IE" sz="1200" b="0" kern="1200" baseline="0" dirty="0" smtClean="0">
                <a:solidFill>
                  <a:schemeClr val="tx1"/>
                </a:solidFill>
                <a:latin typeface="+mn-lt"/>
                <a:ea typeface="+mn-ea"/>
                <a:cs typeface="+mn-cs"/>
              </a:rPr>
              <a:t>Hotspot Bypass – Simple app that hijacks an authenticated session for paywall wifi networks</a:t>
            </a:r>
          </a:p>
          <a:p>
            <a:pPr>
              <a:buFont typeface="Arial" pitchFamily="34" charset="0"/>
              <a:buChar char="•"/>
            </a:pPr>
            <a:r>
              <a:rPr lang="en-IE" sz="1200" b="0" kern="1200" baseline="0" dirty="0" smtClean="0">
                <a:solidFill>
                  <a:schemeClr val="tx1"/>
                </a:solidFill>
                <a:latin typeface="+mn-lt"/>
                <a:ea typeface="+mn-ea"/>
                <a:cs typeface="+mn-cs"/>
              </a:rPr>
              <a:t>OrWeb – TOR Browser</a:t>
            </a:r>
          </a:p>
          <a:p>
            <a:pPr>
              <a:buFont typeface="Arial" pitchFamily="34" charset="0"/>
              <a:buChar char="•"/>
            </a:pPr>
            <a:r>
              <a:rPr lang="en-IE" sz="1200" b="0" kern="1200" baseline="0" dirty="0" smtClean="0">
                <a:solidFill>
                  <a:schemeClr val="tx1"/>
                </a:solidFill>
                <a:latin typeface="+mn-lt"/>
                <a:ea typeface="+mn-ea"/>
                <a:cs typeface="+mn-cs"/>
              </a:rPr>
              <a:t>VMLite VNC Server – what I am using here</a:t>
            </a:r>
          </a:p>
          <a:p>
            <a:pPr>
              <a:buFont typeface="Arial" pitchFamily="34" charset="0"/>
              <a:buChar char="•"/>
            </a:pPr>
            <a:r>
              <a:rPr lang="en-IE" sz="1200" b="0" kern="1200" baseline="0" dirty="0" smtClean="0">
                <a:solidFill>
                  <a:schemeClr val="tx1"/>
                </a:solidFill>
                <a:latin typeface="+mn-lt"/>
                <a:ea typeface="+mn-ea"/>
                <a:cs typeface="+mn-cs"/>
              </a:rPr>
              <a:t>Find My Routers Password – this is on Appzoom not Google Play. Has default passwords for most routers, or can do dictionary attacks / brute force.</a:t>
            </a:r>
          </a:p>
          <a:p>
            <a:pPr>
              <a:buFont typeface="Arial" pitchFamily="34" charset="0"/>
              <a:buChar char="•"/>
            </a:pPr>
            <a:endParaRPr lang="en-IE" sz="1200" b="0" kern="1200" baseline="0" dirty="0" smtClean="0">
              <a:solidFill>
                <a:schemeClr val="tx1"/>
              </a:solidFill>
              <a:latin typeface="+mn-lt"/>
              <a:ea typeface="+mn-ea"/>
              <a:cs typeface="+mn-cs"/>
            </a:endParaRPr>
          </a:p>
          <a:p>
            <a:pPr>
              <a:buFont typeface="Arial" pitchFamily="34" charset="0"/>
              <a:buNone/>
            </a:pPr>
            <a:r>
              <a:rPr lang="en-IE" sz="1200" b="0" kern="1200" baseline="0" dirty="0" smtClean="0">
                <a:solidFill>
                  <a:schemeClr val="tx1"/>
                </a:solidFill>
                <a:latin typeface="+mn-lt"/>
                <a:ea typeface="+mn-ea"/>
                <a:cs typeface="+mn-cs"/>
              </a:rPr>
              <a:t>Note for S Manager the </a:t>
            </a:r>
            <a:r>
              <a:rPr lang="en-IE" sz="1200" b="0" kern="1200" baseline="0" dirty="0" err="1" smtClean="0">
                <a:solidFill>
                  <a:schemeClr val="tx1"/>
                </a:solidFill>
                <a:latin typeface="+mn-lt"/>
                <a:ea typeface="+mn-ea"/>
                <a:cs typeface="+mn-cs"/>
              </a:rPr>
              <a:t>Ubuntu</a:t>
            </a:r>
            <a:r>
              <a:rPr lang="en-IE" sz="1200" b="0" kern="1200" baseline="0" dirty="0" smtClean="0">
                <a:solidFill>
                  <a:schemeClr val="tx1"/>
                </a:solidFill>
                <a:latin typeface="+mn-lt"/>
                <a:ea typeface="+mn-ea"/>
                <a:cs typeface="+mn-cs"/>
              </a:rPr>
              <a:t> part is in /data/local/</a:t>
            </a:r>
            <a:r>
              <a:rPr lang="en-IE" sz="1200" b="0" kern="1200" baseline="0" dirty="0" err="1" smtClean="0">
                <a:solidFill>
                  <a:schemeClr val="tx1"/>
                </a:solidFill>
                <a:latin typeface="+mn-lt"/>
                <a:ea typeface="+mn-ea"/>
                <a:cs typeface="+mn-cs"/>
              </a:rPr>
              <a:t>ubuntu</a:t>
            </a:r>
            <a:r>
              <a:rPr lang="en-IE" sz="1200" b="0" kern="1200" baseline="0" dirty="0" smtClean="0">
                <a:solidFill>
                  <a:schemeClr val="tx1"/>
                </a:solidFill>
                <a:latin typeface="+mn-lt"/>
                <a:ea typeface="+mn-ea"/>
                <a:cs typeface="+mn-cs"/>
              </a:rPr>
              <a:t>/opt/</a:t>
            </a:r>
          </a:p>
          <a:p>
            <a:pPr marL="0" marR="0" indent="0" algn="l" defTabSz="914400" rtl="0" eaLnBrk="1" fontAlgn="base" latinLnBrk="0" hangingPunct="1">
              <a:lnSpc>
                <a:spcPct val="100000"/>
              </a:lnSpc>
              <a:spcBef>
                <a:spcPct val="30000"/>
              </a:spcBef>
              <a:spcAft>
                <a:spcPct val="0"/>
              </a:spcAft>
              <a:buClrTx/>
              <a:buSzTx/>
              <a:buFontTx/>
              <a:buNone/>
              <a:tabLst/>
              <a:defRPr/>
            </a:pPr>
            <a:endParaRPr lang="en-IE" sz="1200" b="0" kern="1200" dirty="0" smtClean="0">
              <a:solidFill>
                <a:schemeClr val="tx1"/>
              </a:solidFill>
              <a:latin typeface="+mn-lt"/>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dirty="0" smtClean="0">
                <a:solidFill>
                  <a:schemeClr val="tx1"/>
                </a:solidFill>
                <a:latin typeface="+mn-lt"/>
                <a:ea typeface="+mn-ea"/>
                <a:cs typeface="+mn-cs"/>
              </a:rPr>
              <a:t>Also download a password cracking</a:t>
            </a:r>
            <a:r>
              <a:rPr lang="en-IE" sz="1200" b="0" kern="1200" baseline="0" dirty="0" smtClean="0">
                <a:solidFill>
                  <a:schemeClr val="tx1"/>
                </a:solidFill>
                <a:latin typeface="+mn-lt"/>
                <a:ea typeface="+mn-ea"/>
                <a:cs typeface="+mn-cs"/>
              </a:rPr>
              <a:t> list from </a:t>
            </a:r>
            <a:r>
              <a:rPr lang="en-IE" dirty="0" smtClean="0">
                <a:hlinkClick r:id="rId3"/>
              </a:rPr>
              <a:t>http://xato.net/passwords/more-top-worst-passwords/</a:t>
            </a:r>
            <a:r>
              <a:rPr lang="en-IE" dirty="0" smtClean="0"/>
              <a:t> or anywhere</a:t>
            </a:r>
            <a:r>
              <a:rPr lang="en-IE" baseline="0" dirty="0" smtClean="0"/>
              <a:t> else</a:t>
            </a:r>
          </a:p>
          <a:p>
            <a:pPr marL="0" marR="0" indent="0" algn="l" defTabSz="914400" rtl="0" eaLnBrk="1" fontAlgn="base" latinLnBrk="0" hangingPunct="1">
              <a:lnSpc>
                <a:spcPct val="100000"/>
              </a:lnSpc>
              <a:spcBef>
                <a:spcPct val="30000"/>
              </a:spcBef>
              <a:spcAft>
                <a:spcPct val="0"/>
              </a:spcAft>
              <a:buClrTx/>
              <a:buSzTx/>
              <a:buFontTx/>
              <a:buNone/>
              <a:tabLst/>
              <a:defRPr/>
            </a:pPr>
            <a:endParaRPr lang="en-IE" sz="1200" b="0" kern="1200" baseline="0" dirty="0" smtClean="0">
              <a:solidFill>
                <a:schemeClr val="tx1"/>
              </a:solidFill>
              <a:latin typeface="+mn-lt"/>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baseline="0" dirty="0" smtClean="0">
                <a:solidFill>
                  <a:schemeClr val="tx1"/>
                </a:solidFill>
                <a:latin typeface="+mn-lt"/>
                <a:ea typeface="+mn-ea"/>
                <a:cs typeface="+mn-cs"/>
              </a:rPr>
              <a:t>Of course you may want to download and install your favourite command-line linux tools as well . The PWNPad features a lot more apps than the handful of icons you can see on the screen, and you can easily install all of your normal tools as well – for example I personally am a big fan of the Recon-ng framework and OSINT tools like theharvester.py</a:t>
            </a:r>
            <a:endParaRPr lang="en-IE" sz="1200" b="0" kern="1200" dirty="0" smtClean="0">
              <a:solidFill>
                <a:schemeClr val="tx1"/>
              </a:solidFill>
              <a:latin typeface="+mn-lt"/>
              <a:ea typeface="+mn-ea"/>
              <a:cs typeface="+mn-cs"/>
            </a:endParaRPr>
          </a:p>
        </p:txBody>
      </p:sp>
      <p:sp>
        <p:nvSpPr>
          <p:cNvPr id="84996" name="Slide Number Placeholder 3"/>
          <p:cNvSpPr>
            <a:spLocks noGrp="1"/>
          </p:cNvSpPr>
          <p:nvPr>
            <p:ph type="sldNum" sz="quarter" idx="5"/>
          </p:nvPr>
        </p:nvSpPr>
        <p:spPr>
          <a:noFill/>
        </p:spPr>
        <p:txBody>
          <a:bodyPr/>
          <a:lstStyle/>
          <a:p>
            <a:fld id="{F66F8ED7-C919-418F-946F-0A74EC8CF093}" type="slidenum">
              <a:rPr lang="en-US" altLang="zh-CN" smtClean="0"/>
              <a:pPr/>
              <a:t>16</a:t>
            </a:fld>
            <a:endParaRPr lang="en-US" altLang="zh-CN"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xfrm>
            <a:off x="762000" y="4399"/>
            <a:ext cx="5502275" cy="4127500"/>
          </a:xfrm>
          <a:ln/>
        </p:spPr>
      </p:sp>
      <p:sp>
        <p:nvSpPr>
          <p:cNvPr id="84995" name="Notes Placeholder 2"/>
          <p:cNvSpPr>
            <a:spLocks noGrp="1"/>
          </p:cNvSpPr>
          <p:nvPr>
            <p:ph type="body" idx="1"/>
          </p:nvPr>
        </p:nvSpPr>
        <p:spPr>
          <a:noFill/>
          <a:ln/>
        </p:spPr>
        <p:txBody>
          <a:bodyPr>
            <a:normAutofit fontScale="92500" lnSpcReduction="10000"/>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baseline="0" dirty="0" smtClean="0">
                <a:solidFill>
                  <a:schemeClr val="tx1"/>
                </a:solidFill>
                <a:latin typeface="Arial" charset="0"/>
                <a:ea typeface="+mn-ea"/>
                <a:cs typeface="Arial" charset="0"/>
              </a:rPr>
              <a:t>So that</a:t>
            </a:r>
            <a:r>
              <a:rPr lang="fr-FR" sz="1200" b="0" kern="1200" baseline="0" dirty="0" smtClean="0">
                <a:solidFill>
                  <a:schemeClr val="tx1"/>
                </a:solidFill>
                <a:latin typeface="Arial" charset="0"/>
                <a:ea typeface="+mn-ea"/>
                <a:cs typeface="Arial" charset="0"/>
              </a:rPr>
              <a:t>’</a:t>
            </a:r>
            <a:r>
              <a:rPr lang="en-IE" sz="1200" b="0" kern="1200" baseline="0" dirty="0" smtClean="0">
                <a:solidFill>
                  <a:schemeClr val="tx1"/>
                </a:solidFill>
                <a:latin typeface="Arial" charset="0"/>
                <a:ea typeface="+mn-ea"/>
                <a:cs typeface="Arial" charset="0"/>
              </a:rPr>
              <a:t>s enough slides – lets finish out this talk by showing some cool demos of what the tools can do. Really the possibilties are almost endless as I said, and especially on the Wifi hacking side the PWNPAD really comes into its own. But for this demo I’m going to just show some different things</a:t>
            </a:r>
          </a:p>
          <a:p>
            <a:pPr marL="0" marR="0" indent="0" algn="l" defTabSz="914400" rtl="0" eaLnBrk="1" fontAlgn="base" latinLnBrk="0" hangingPunct="1">
              <a:lnSpc>
                <a:spcPct val="100000"/>
              </a:lnSpc>
              <a:spcBef>
                <a:spcPct val="30000"/>
              </a:spcBef>
              <a:spcAft>
                <a:spcPct val="0"/>
              </a:spcAft>
              <a:buClrTx/>
              <a:buSzTx/>
              <a:buFontTx/>
              <a:buNone/>
              <a:tabLst/>
              <a:defRPr/>
            </a:pPr>
            <a:endParaRPr lang="en-IE" sz="1200" b="0" kern="1200" baseline="0" dirty="0" smtClean="0">
              <a:solidFill>
                <a:schemeClr val="tx1"/>
              </a:solidFill>
              <a:latin typeface="Arial" charset="0"/>
              <a:ea typeface="+mn-ea"/>
              <a:cs typeface="Arial" charset="0"/>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1" kern="1200" baseline="0" dirty="0" smtClean="0">
                <a:solidFill>
                  <a:schemeClr val="tx1"/>
                </a:solidFill>
                <a:latin typeface="Arial" charset="0"/>
                <a:ea typeface="+mn-ea"/>
                <a:cs typeface="Arial" charset="0"/>
              </a:rPr>
              <a:t>DEMO 1 – Evil AP + Login theft with DSNIFF</a:t>
            </a:r>
          </a:p>
          <a:p>
            <a:pPr marL="171450" marR="0" indent="-171450" algn="l" defTabSz="914400" rtl="0" eaLnBrk="1" fontAlgn="base" latinLnBrk="0" hangingPunct="1">
              <a:lnSpc>
                <a:spcPct val="100000"/>
              </a:lnSpc>
              <a:spcBef>
                <a:spcPct val="30000"/>
              </a:spcBef>
              <a:spcAft>
                <a:spcPct val="0"/>
              </a:spcAft>
              <a:buClrTx/>
              <a:buSzTx/>
              <a:buFontTx/>
              <a:buChar char="-"/>
              <a:tabLst/>
              <a:defRPr/>
            </a:pPr>
            <a:r>
              <a:rPr lang="en-IE" sz="1200" b="0" kern="1200" baseline="0" dirty="0" smtClean="0">
                <a:solidFill>
                  <a:schemeClr val="tx1"/>
                </a:solidFill>
                <a:latin typeface="Arial" charset="0"/>
                <a:ea typeface="+mn-ea"/>
                <a:cs typeface="Arial" charset="0"/>
              </a:rPr>
              <a:t>EvilAP</a:t>
            </a:r>
          </a:p>
          <a:p>
            <a:pPr marL="171450" marR="0" indent="-171450" algn="l" defTabSz="914400" rtl="0" eaLnBrk="1" fontAlgn="base" latinLnBrk="0" hangingPunct="1">
              <a:lnSpc>
                <a:spcPct val="100000"/>
              </a:lnSpc>
              <a:spcBef>
                <a:spcPct val="30000"/>
              </a:spcBef>
              <a:spcAft>
                <a:spcPct val="0"/>
              </a:spcAft>
              <a:buClrTx/>
              <a:buSzTx/>
              <a:buFontTx/>
              <a:buChar char="-"/>
              <a:tabLst/>
              <a:defRPr/>
            </a:pPr>
            <a:r>
              <a:rPr lang="en-IE" sz="1200" b="0" kern="1200" baseline="0" dirty="0" smtClean="0">
                <a:solidFill>
                  <a:schemeClr val="tx1"/>
                </a:solidFill>
                <a:latin typeface="Arial" charset="0"/>
                <a:ea typeface="+mn-ea"/>
                <a:cs typeface="Arial" charset="0"/>
              </a:rPr>
              <a:t>Connect Phone</a:t>
            </a:r>
          </a:p>
          <a:p>
            <a:pPr marL="171450" marR="0" indent="-171450" algn="l" defTabSz="914400" rtl="0" eaLnBrk="1" fontAlgn="base" latinLnBrk="0" hangingPunct="1">
              <a:lnSpc>
                <a:spcPct val="100000"/>
              </a:lnSpc>
              <a:spcBef>
                <a:spcPct val="30000"/>
              </a:spcBef>
              <a:spcAft>
                <a:spcPct val="0"/>
              </a:spcAft>
              <a:buClrTx/>
              <a:buSzTx/>
              <a:buFontTx/>
              <a:buChar char="-"/>
              <a:tabLst/>
              <a:defRPr/>
            </a:pPr>
            <a:r>
              <a:rPr lang="en-IE" sz="1200" b="0" kern="1200" baseline="0" dirty="0" smtClean="0">
                <a:solidFill>
                  <a:schemeClr val="tx1"/>
                </a:solidFill>
                <a:latin typeface="Arial" charset="0"/>
                <a:ea typeface="+mn-ea"/>
                <a:cs typeface="Arial" charset="0"/>
              </a:rPr>
              <a:t>Strings watch – definitely have something</a:t>
            </a:r>
          </a:p>
          <a:p>
            <a:pPr marL="171450" marR="0" indent="-171450" algn="l" defTabSz="914400" rtl="0" eaLnBrk="1" fontAlgn="base" latinLnBrk="0" hangingPunct="1">
              <a:lnSpc>
                <a:spcPct val="100000"/>
              </a:lnSpc>
              <a:spcBef>
                <a:spcPct val="30000"/>
              </a:spcBef>
              <a:spcAft>
                <a:spcPct val="0"/>
              </a:spcAft>
              <a:buClrTx/>
              <a:buSzTx/>
              <a:buFontTx/>
              <a:buChar char="-"/>
              <a:tabLst/>
              <a:defRPr/>
            </a:pPr>
            <a:r>
              <a:rPr lang="en-IE" sz="1200" b="0" kern="1200" baseline="0" dirty="0" smtClean="0">
                <a:solidFill>
                  <a:schemeClr val="tx1"/>
                </a:solidFill>
                <a:latin typeface="Arial" charset="0"/>
                <a:ea typeface="+mn-ea"/>
                <a:cs typeface="Arial" charset="0"/>
              </a:rPr>
              <a:t>Robertmcardle.com/demo/ - corksec / demodemo with dsniff</a:t>
            </a:r>
          </a:p>
          <a:p>
            <a:pPr marL="171450" marR="0" indent="-171450" algn="l" defTabSz="914400" rtl="0" eaLnBrk="1" fontAlgn="base" latinLnBrk="0" hangingPunct="1">
              <a:lnSpc>
                <a:spcPct val="100000"/>
              </a:lnSpc>
              <a:spcBef>
                <a:spcPct val="30000"/>
              </a:spcBef>
              <a:spcAft>
                <a:spcPct val="0"/>
              </a:spcAft>
              <a:buClrTx/>
              <a:buSzTx/>
              <a:buFontTx/>
              <a:buChar char="-"/>
              <a:tabLst/>
              <a:defRPr/>
            </a:pPr>
            <a:endParaRPr lang="en-IE" sz="1200" b="0" kern="1200" baseline="0" dirty="0" smtClean="0">
              <a:solidFill>
                <a:schemeClr val="tx1"/>
              </a:solidFill>
              <a:latin typeface="Arial" charset="0"/>
              <a:ea typeface="+mn-ea"/>
              <a:cs typeface="Arial" charset="0"/>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1" kern="1200" baseline="0" dirty="0" smtClean="0">
                <a:solidFill>
                  <a:schemeClr val="tx1"/>
                </a:solidFill>
                <a:latin typeface="Arial" charset="0"/>
                <a:ea typeface="+mn-ea"/>
                <a:cs typeface="Arial" charset="0"/>
              </a:rPr>
              <a:t>DEMO 2 - SET</a:t>
            </a:r>
          </a:p>
          <a:p>
            <a:pPr marL="171450" marR="0" indent="-171450" algn="l" defTabSz="914400" rtl="0" eaLnBrk="1" fontAlgn="base" latinLnBrk="0" hangingPunct="1">
              <a:lnSpc>
                <a:spcPct val="100000"/>
              </a:lnSpc>
              <a:spcBef>
                <a:spcPct val="30000"/>
              </a:spcBef>
              <a:spcAft>
                <a:spcPct val="0"/>
              </a:spcAft>
              <a:buClrTx/>
              <a:buSzTx/>
              <a:buFontTx/>
              <a:buChar char="-"/>
              <a:tabLst/>
              <a:defRPr/>
            </a:pPr>
            <a:r>
              <a:rPr lang="en-IE" sz="1200" b="0" kern="1200" baseline="0" dirty="0" smtClean="0">
                <a:solidFill>
                  <a:schemeClr val="tx1"/>
                </a:solidFill>
                <a:latin typeface="Arial" charset="0"/>
                <a:ea typeface="+mn-ea"/>
                <a:cs typeface="Arial" charset="0"/>
              </a:rPr>
              <a:t>SET – 1 – 2 (Website) – 3 (Credential Harvester) – boards.ie (try from the Mac) – Or does someone have a favourite</a:t>
            </a:r>
          </a:p>
          <a:p>
            <a:pPr marL="171450" marR="0" indent="-171450" algn="l" defTabSz="914400" rtl="0" eaLnBrk="1" fontAlgn="base" latinLnBrk="0" hangingPunct="1">
              <a:lnSpc>
                <a:spcPct val="100000"/>
              </a:lnSpc>
              <a:spcBef>
                <a:spcPct val="30000"/>
              </a:spcBef>
              <a:spcAft>
                <a:spcPct val="0"/>
              </a:spcAft>
              <a:buClrTx/>
              <a:buSzTx/>
              <a:buFontTx/>
              <a:buChar char="-"/>
              <a:tabLst/>
              <a:defRPr/>
            </a:pPr>
            <a:r>
              <a:rPr lang="en-IE" sz="1200" b="0" kern="1200" baseline="0" dirty="0" smtClean="0">
                <a:solidFill>
                  <a:schemeClr val="tx1"/>
                </a:solidFill>
                <a:latin typeface="Arial" charset="0"/>
                <a:ea typeface="+mn-ea"/>
                <a:cs typeface="Arial" charset="0"/>
              </a:rPr>
              <a:t>Just need to get the person to click on that page – can do in lots of ways. Hijack the DNS – MITM etc.</a:t>
            </a:r>
          </a:p>
          <a:p>
            <a:pPr marL="171450" marR="0" indent="-171450" algn="l" defTabSz="914400" rtl="0" eaLnBrk="1" fontAlgn="base" latinLnBrk="0" hangingPunct="1">
              <a:lnSpc>
                <a:spcPct val="100000"/>
              </a:lnSpc>
              <a:spcBef>
                <a:spcPct val="30000"/>
              </a:spcBef>
              <a:spcAft>
                <a:spcPct val="0"/>
              </a:spcAft>
              <a:buClrTx/>
              <a:buSzTx/>
              <a:buFontTx/>
              <a:buChar char="-"/>
              <a:tabLst/>
              <a:defRPr/>
            </a:pPr>
            <a:endParaRPr lang="en-IE" sz="1200" b="0" kern="1200" baseline="0" dirty="0" smtClean="0">
              <a:solidFill>
                <a:schemeClr val="tx1"/>
              </a:solidFill>
              <a:latin typeface="Arial" charset="0"/>
              <a:ea typeface="+mn-ea"/>
              <a:cs typeface="Arial" charset="0"/>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baseline="0" dirty="0" smtClean="0">
                <a:solidFill>
                  <a:schemeClr val="tx1"/>
                </a:solidFill>
                <a:latin typeface="Arial" charset="0"/>
                <a:ea typeface="+mn-ea"/>
                <a:cs typeface="Arial" charset="0"/>
              </a:rPr>
              <a:t>Clean up all processes</a:t>
            </a:r>
          </a:p>
          <a:p>
            <a:pPr marL="0" marR="0" indent="0" algn="l" defTabSz="914400" rtl="0" eaLnBrk="1" fontAlgn="base" latinLnBrk="0" hangingPunct="1">
              <a:lnSpc>
                <a:spcPct val="100000"/>
              </a:lnSpc>
              <a:spcBef>
                <a:spcPct val="30000"/>
              </a:spcBef>
              <a:spcAft>
                <a:spcPct val="0"/>
              </a:spcAft>
              <a:buClrTx/>
              <a:buSzTx/>
              <a:buFontTx/>
              <a:buNone/>
              <a:tabLst/>
              <a:defRPr/>
            </a:pPr>
            <a:endParaRPr lang="en-IE" sz="1200" b="0" kern="1200" baseline="0" dirty="0" smtClean="0">
              <a:solidFill>
                <a:schemeClr val="tx1"/>
              </a:solidFill>
              <a:latin typeface="Arial" charset="0"/>
              <a:ea typeface="+mn-ea"/>
              <a:cs typeface="Arial" charset="0"/>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1" kern="1200" baseline="0" dirty="0" smtClean="0">
                <a:solidFill>
                  <a:schemeClr val="tx1"/>
                </a:solidFill>
                <a:latin typeface="Arial" charset="0"/>
                <a:ea typeface="+mn-ea"/>
                <a:cs typeface="Arial" charset="0"/>
              </a:rPr>
              <a:t>DEMO 3 </a:t>
            </a:r>
            <a:r>
              <a:rPr lang="en-IE" sz="1200" b="1" kern="1200" baseline="0" smtClean="0">
                <a:solidFill>
                  <a:schemeClr val="tx1"/>
                </a:solidFill>
                <a:latin typeface="Arial" charset="0"/>
                <a:ea typeface="+mn-ea"/>
                <a:cs typeface="Arial" charset="0"/>
              </a:rPr>
              <a:t>– Unreal IRC vs Metasploitable</a:t>
            </a:r>
            <a:endParaRPr lang="en-IE" sz="1200" b="0" kern="1200" dirty="0" smtClean="0">
              <a:solidFill>
                <a:schemeClr val="tx1"/>
              </a:solidFill>
              <a:latin typeface="+mn-lt"/>
              <a:ea typeface="+mn-ea"/>
              <a:cs typeface="+mn-cs"/>
            </a:endParaRPr>
          </a:p>
        </p:txBody>
      </p:sp>
      <p:sp>
        <p:nvSpPr>
          <p:cNvPr id="84996" name="Slide Number Placeholder 3"/>
          <p:cNvSpPr>
            <a:spLocks noGrp="1"/>
          </p:cNvSpPr>
          <p:nvPr>
            <p:ph type="sldNum" sz="quarter" idx="5"/>
          </p:nvPr>
        </p:nvSpPr>
        <p:spPr>
          <a:noFill/>
        </p:spPr>
        <p:txBody>
          <a:bodyPr/>
          <a:lstStyle/>
          <a:p>
            <a:fld id="{F66F8ED7-C919-418F-946F-0A74EC8CF093}" type="slidenum">
              <a:rPr lang="en-US" altLang="zh-CN" smtClean="0"/>
              <a:pPr/>
              <a:t>17</a:t>
            </a:fld>
            <a:endParaRPr lang="en-US" altLang="zh-CN"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p:spPr>
        <p:txBody>
          <a:bodyPr/>
          <a:lstStyle/>
          <a:p>
            <a:r>
              <a:rPr lang="en-IE" dirty="0" smtClean="0"/>
              <a:t>Useful</a:t>
            </a:r>
            <a:r>
              <a:rPr lang="en-IE" baseline="0" dirty="0" smtClean="0"/>
              <a:t> Links</a:t>
            </a:r>
          </a:p>
          <a:p>
            <a:endParaRPr lang="en-IE" baseline="0" dirty="0" smtClean="0"/>
          </a:p>
          <a:p>
            <a:r>
              <a:rPr lang="en-IE" baseline="0" dirty="0" smtClean="0"/>
              <a:t>Buy PWNPAD - https://www.pwnieexpress.com/penetration-testing-vulnerability-assessment-products/sensors/pwn-pad-2014/ </a:t>
            </a:r>
          </a:p>
          <a:p>
            <a:r>
              <a:rPr lang="en-IE" baseline="0" dirty="0" smtClean="0"/>
              <a:t>PWNPAD Manual - http://www.pwnieexpress.com/wp-content/uploads/2013/11/PwnieExpressUserManual-PwnPad.pdf</a:t>
            </a:r>
          </a:p>
          <a:p>
            <a:endParaRPr lang="en-IE" baseline="0" dirty="0" smtClean="0"/>
          </a:p>
          <a:p>
            <a:r>
              <a:rPr lang="en-IE" baseline="0" dirty="0" smtClean="0"/>
              <a:t>DIY PWNPAD Guides:</a:t>
            </a:r>
          </a:p>
          <a:p>
            <a:r>
              <a:rPr lang="en-IE" baseline="0" dirty="0" smtClean="0"/>
              <a:t>Latest - http://www.pwnieexpress.com/wp-content/uploads/2013/12/PwnPadCommunityEdition-FactoryImageInstallationGuide.pdf</a:t>
            </a:r>
          </a:p>
          <a:p>
            <a:r>
              <a:rPr lang="en-IE" baseline="0" dirty="0" smtClean="0"/>
              <a:t>Older - http://cdn.shopify.com/s/files/1/0233/9809/files/Build_Your_Own_PwnPad_-_DerbyCon_2013.pdf</a:t>
            </a:r>
            <a:endParaRPr lang="en-IE" dirty="0" smtClean="0"/>
          </a:p>
        </p:txBody>
      </p:sp>
      <p:sp>
        <p:nvSpPr>
          <p:cNvPr id="76804" name="Slide Number Placeholder 3"/>
          <p:cNvSpPr>
            <a:spLocks noGrp="1"/>
          </p:cNvSpPr>
          <p:nvPr>
            <p:ph type="sldNum" sz="quarter" idx="5"/>
          </p:nvPr>
        </p:nvSpPr>
        <p:spPr>
          <a:noFill/>
        </p:spPr>
        <p:txBody>
          <a:bodyPr/>
          <a:lstStyle/>
          <a:p>
            <a:fld id="{4200C84A-0DA9-4C0C-8FCE-FC9AA26B1EC3}" type="slidenum">
              <a:rPr lang="en-IE" smtClean="0"/>
              <a:pPr/>
              <a:t>18</a:t>
            </a:fld>
            <a:endParaRPr lang="en-IE"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2</a:t>
            </a:fld>
            <a:endParaRPr lang="en-IE"/>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So first things first – what is a PWNPAD (SHOW)</a:t>
            </a:r>
          </a:p>
          <a:p>
            <a:endParaRPr lang="en-IE" dirty="0" smtClean="0"/>
          </a:p>
          <a:p>
            <a:r>
              <a:rPr lang="en-IE" dirty="0" smtClean="0"/>
              <a:t>Looks like a Nexus 7 – right?</a:t>
            </a:r>
          </a:p>
          <a:p>
            <a:endParaRPr lang="en-IE" dirty="0" smtClean="0"/>
          </a:p>
          <a:p>
            <a:r>
              <a:rPr lang="en-IE" dirty="0" smtClean="0"/>
              <a:t>Correct</a:t>
            </a:r>
            <a:r>
              <a:rPr lang="en-IE" baseline="0" dirty="0" smtClean="0"/>
              <a:t> – It is , but it has been modified to have bunch of hacktools on it – essentially think of it as a stripped down, very portable, version of Kali</a:t>
            </a:r>
          </a:p>
          <a:p>
            <a:endParaRPr lang="en-IE" baseline="0" dirty="0" smtClean="0"/>
          </a:p>
          <a:p>
            <a:r>
              <a:rPr lang="en-IE" baseline="0" dirty="0" smtClean="0"/>
              <a:t>The problem with a PWNPad is that it has one rather big drawback…</a:t>
            </a:r>
            <a:endParaRPr lang="en-IE" dirty="0"/>
          </a:p>
        </p:txBody>
      </p:sp>
      <p:sp>
        <p:nvSpPr>
          <p:cNvPr id="6" name="Slide Number Placeholder 5"/>
          <p:cNvSpPr>
            <a:spLocks noGrp="1"/>
          </p:cNvSpPr>
          <p:nvPr>
            <p:ph type="sldNum" sz="quarter" idx="12"/>
          </p:nvPr>
        </p:nvSpPr>
        <p:spPr/>
        <p:txBody>
          <a:bodyPr/>
          <a:lstStyle/>
          <a:p>
            <a:fld id="{B15C239E-3C96-4CE4-BCC3-7E5EB9073E9A}"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And that</a:t>
            </a:r>
            <a:r>
              <a:rPr lang="fr-FR" dirty="0" smtClean="0"/>
              <a:t>’</a:t>
            </a:r>
            <a:r>
              <a:rPr lang="en-IE" dirty="0" smtClean="0"/>
              <a:t>s the price</a:t>
            </a:r>
            <a:r>
              <a:rPr lang="en-IE" baseline="0" dirty="0" smtClean="0"/>
              <a:t> tag. I don’t know about you but 1K definitely takes things outside “impulse buy territory”</a:t>
            </a:r>
          </a:p>
          <a:p>
            <a:endParaRPr lang="en-IE" baseline="0" dirty="0" smtClean="0"/>
          </a:p>
          <a:p>
            <a:r>
              <a:rPr lang="en-IE" baseline="0" dirty="0" smtClean="0"/>
              <a:t>There are a lot of other things you could spend 1000 dollars on for example 150 beers here in SOHO, or around 2000 beers in the Philipines</a:t>
            </a:r>
          </a:p>
          <a:p>
            <a:endParaRPr lang="en-IE" baseline="0" dirty="0" smtClean="0"/>
          </a:p>
          <a:p>
            <a:r>
              <a:rPr lang="en-IE" baseline="0" dirty="0" smtClean="0"/>
              <a:t>But of course there is a better option – build it yourself!</a:t>
            </a:r>
          </a:p>
          <a:p>
            <a:endParaRPr lang="en-IE" baseline="0" dirty="0" smtClean="0"/>
          </a:p>
        </p:txBody>
      </p:sp>
      <p:sp>
        <p:nvSpPr>
          <p:cNvPr id="6" name="Slide Number Placeholder 5"/>
          <p:cNvSpPr>
            <a:spLocks noGrp="1"/>
          </p:cNvSpPr>
          <p:nvPr>
            <p:ph type="sldNum" sz="quarter" idx="12"/>
          </p:nvPr>
        </p:nvSpPr>
        <p:spPr/>
        <p:txBody>
          <a:bodyPr/>
          <a:lstStyle/>
          <a:p>
            <a:fld id="{B15C239E-3C96-4CE4-BCC3-7E5EB9073E9A}"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For a little over 300 euro you can build your own PWNPAD, and of course even less if you already own a Nexus 7. That a lot better sounding</a:t>
            </a:r>
          </a:p>
          <a:p>
            <a:endParaRPr lang="en-IE" baseline="0" dirty="0" smtClean="0"/>
          </a:p>
          <a:p>
            <a:r>
              <a:rPr lang="en-IE" baseline="0" dirty="0" smtClean="0"/>
              <a:t>But why would you want a PWNPad in the first place – especially if you already have a VM image or laptop running Kali Linux (which has much more software on it)?</a:t>
            </a:r>
          </a:p>
          <a:p>
            <a:endParaRPr lang="en-IE" baseline="0" dirty="0" smtClean="0"/>
          </a:p>
          <a:p>
            <a:r>
              <a:rPr lang="en-IE" baseline="0" dirty="0" smtClean="0"/>
              <a:t>The main reason is that it is much more portable – so its great for things such as Wifi Pen-Testing. </a:t>
            </a:r>
          </a:p>
          <a:p>
            <a:endParaRPr lang="en-IE" baseline="0" dirty="0" smtClean="0"/>
          </a:p>
          <a:p>
            <a:r>
              <a:rPr lang="en-IE" baseline="0" dirty="0" smtClean="0"/>
              <a:t>And being more portable also means you can always have it with you – for example at a bar you would be unlikely to have your laptop with you, but if you whip out your PWNPAD you can use it to impress girls with your skills.</a:t>
            </a:r>
          </a:p>
        </p:txBody>
      </p:sp>
      <p:sp>
        <p:nvSpPr>
          <p:cNvPr id="6" name="Slide Number Placeholder 5"/>
          <p:cNvSpPr>
            <a:spLocks noGrp="1"/>
          </p:cNvSpPr>
          <p:nvPr>
            <p:ph type="sldNum" sz="quarter" idx="12"/>
          </p:nvPr>
        </p:nvSpPr>
        <p:spPr/>
        <p:txBody>
          <a:bodyPr/>
          <a:lstStyle/>
          <a:p>
            <a:fld id="{B15C239E-3C96-4CE4-BCC3-7E5EB9073E9A}"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p:cNvSpPr>
            <a:spLocks noGrp="1" noRot="1" noChangeAspect="1" noTextEdit="1"/>
          </p:cNvSpPr>
          <p:nvPr>
            <p:ph type="sldImg"/>
          </p:nvPr>
        </p:nvSpPr>
        <p:spPr>
          <a:xfrm>
            <a:off x="609600" y="228600"/>
            <a:ext cx="5487988" cy="4116387"/>
          </a:xfrm>
          <a:ln/>
        </p:spPr>
      </p:sp>
      <p:sp>
        <p:nvSpPr>
          <p:cNvPr id="102403" name="Notes Placeholder 2"/>
          <p:cNvSpPr>
            <a:spLocks noGrp="1"/>
          </p:cNvSpPr>
          <p:nvPr>
            <p:ph type="body" idx="1"/>
          </p:nvPr>
        </p:nvSpPr>
        <p:spPr>
          <a:noFill/>
          <a:ln/>
        </p:spPr>
        <p:txBody>
          <a:bodyPr/>
          <a:lstStyle/>
          <a:p>
            <a:r>
              <a:rPr lang="en-IE" dirty="0" smtClean="0">
                <a:latin typeface="Arial" pitchFamily="34" charset="0"/>
                <a:cs typeface="Arial" pitchFamily="34" charset="0"/>
              </a:rPr>
              <a:t>As we all know Chicks dig leet</a:t>
            </a:r>
            <a:r>
              <a:rPr lang="en-IE" baseline="0" dirty="0" smtClean="0">
                <a:latin typeface="Arial" pitchFamily="34" charset="0"/>
                <a:cs typeface="Arial" pitchFamily="34" charset="0"/>
              </a:rPr>
              <a:t> skillz!</a:t>
            </a:r>
          </a:p>
          <a:p>
            <a:endParaRPr lang="en-IE" baseline="0" dirty="0" smtClean="0">
              <a:latin typeface="Arial" pitchFamily="34" charset="0"/>
              <a:cs typeface="Arial" pitchFamily="34" charset="0"/>
            </a:endParaRPr>
          </a:p>
          <a:p>
            <a:r>
              <a:rPr lang="en-IE" baseline="0" dirty="0" smtClean="0">
                <a:latin typeface="Arial" pitchFamily="34" charset="0"/>
                <a:cs typeface="Arial" pitchFamily="34" charset="0"/>
              </a:rPr>
              <a:t>Everyone here has seen Hackers the movie? Zero Cools skills mean he ends up with Angelina Jolie at the end of the movie.</a:t>
            </a:r>
          </a:p>
          <a:p>
            <a:endParaRPr lang="en-IE" baseline="0" dirty="0" smtClean="0">
              <a:latin typeface="Arial" pitchFamily="34" charset="0"/>
              <a:cs typeface="Arial" pitchFamily="34" charset="0"/>
            </a:endParaRPr>
          </a:p>
          <a:p>
            <a:r>
              <a:rPr lang="en-IE" baseline="0" dirty="0" smtClean="0">
                <a:latin typeface="Arial" pitchFamily="34" charset="0"/>
                <a:cs typeface="Arial" pitchFamily="34" charset="0"/>
              </a:rPr>
              <a:t>And for the girls in the room don’t worry, Angelina Jolie eventually ends up with Brad Pitt – so it ends well for everyone.</a:t>
            </a:r>
          </a:p>
          <a:p>
            <a:endParaRPr lang="en-IE" baseline="0" dirty="0" smtClean="0">
              <a:latin typeface="Arial" pitchFamily="34" charset="0"/>
              <a:cs typeface="Arial" pitchFamily="34" charset="0"/>
            </a:endParaRPr>
          </a:p>
          <a:p>
            <a:r>
              <a:rPr lang="en-IE" baseline="0" dirty="0" smtClean="0">
                <a:latin typeface="Arial" pitchFamily="34" charset="0"/>
                <a:cs typeface="Arial" pitchFamily="34" charset="0"/>
              </a:rPr>
              <a:t>The moral of this kinda round about story is that have cool portable hacking devices has lots of good uses!</a:t>
            </a:r>
            <a:endParaRPr lang="en-IE" dirty="0" smtClean="0">
              <a:latin typeface="Arial" pitchFamily="34" charset="0"/>
              <a:cs typeface="Arial" pitchFamily="34" charset="0"/>
            </a:endParaRPr>
          </a:p>
        </p:txBody>
      </p:sp>
      <p:sp>
        <p:nvSpPr>
          <p:cNvPr id="102404" name="Slide Number Placeholder 3"/>
          <p:cNvSpPr>
            <a:spLocks noGrp="1"/>
          </p:cNvSpPr>
          <p:nvPr>
            <p:ph type="sldNum" sz="quarter" idx="4294967295"/>
          </p:nvPr>
        </p:nvSpPr>
        <p:spPr bwMode="auto">
          <a:xfrm>
            <a:off x="3884840" y="8683626"/>
            <a:ext cx="2972027" cy="458391"/>
          </a:xfrm>
          <a:prstGeom prst="rect">
            <a:avLst/>
          </a:prstGeom>
          <a:noFill/>
          <a:ln>
            <a:miter lim="800000"/>
            <a:headEnd/>
            <a:tailEnd/>
          </a:ln>
        </p:spPr>
        <p:txBody>
          <a:bodyPr/>
          <a:lstStyle/>
          <a:p>
            <a:pPr defTabSz="912983"/>
            <a:fld id="{7556FBF1-242A-4F7A-95E6-D648E16A23A5}" type="slidenum">
              <a:rPr lang="en-US" altLang="zh-CN"/>
              <a:pPr defTabSz="912983"/>
              <a:t>6</a:t>
            </a:fld>
            <a:endParaRPr lang="en-US" altLang="zh-CN"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xfrm>
            <a:off x="517525" y="152400"/>
            <a:ext cx="5502275" cy="4127500"/>
          </a:xfrm>
          <a:ln/>
        </p:spPr>
      </p:sp>
      <p:sp>
        <p:nvSpPr>
          <p:cNvPr id="84995" name="Notes Placeholder 2"/>
          <p:cNvSpPr>
            <a:spLocks noGrp="1"/>
          </p:cNvSpPr>
          <p:nvPr>
            <p:ph type="body" idx="1"/>
          </p:nvPr>
        </p:nvSpPr>
        <p:spPr>
          <a:noFill/>
          <a:ln/>
        </p:spPr>
        <p:txBody>
          <a:bodyPr>
            <a:normAutofit fontScale="77500" lnSpcReduction="20000"/>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baseline="0" dirty="0" smtClean="0">
                <a:solidFill>
                  <a:schemeClr val="tx1"/>
                </a:solidFill>
                <a:latin typeface="Arial" charset="0"/>
                <a:ea typeface="+mn-ea"/>
                <a:cs typeface="Arial" charset="0"/>
              </a:rPr>
              <a:t>Joking aside – what do you need to assemble a PWNPAD. For the full experience you will want everything on this slide – but realistically you need a lot less than that.</a:t>
            </a:r>
          </a:p>
          <a:p>
            <a:pPr marL="0" marR="0" indent="0" algn="l" defTabSz="914400" rtl="0" eaLnBrk="1" fontAlgn="base" latinLnBrk="0" hangingPunct="1">
              <a:lnSpc>
                <a:spcPct val="100000"/>
              </a:lnSpc>
              <a:spcBef>
                <a:spcPct val="30000"/>
              </a:spcBef>
              <a:spcAft>
                <a:spcPct val="0"/>
              </a:spcAft>
              <a:buClrTx/>
              <a:buSzTx/>
              <a:buFontTx/>
              <a:buNone/>
              <a:tabLst/>
              <a:defRPr/>
            </a:pPr>
            <a:endParaRPr lang="en-IE" sz="1200" b="0" kern="1200" baseline="0" dirty="0" smtClean="0">
              <a:solidFill>
                <a:schemeClr val="tx1"/>
              </a:solidFill>
              <a:latin typeface="Arial" charset="0"/>
              <a:ea typeface="+mn-ea"/>
              <a:cs typeface="Arial" charset="0"/>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baseline="0" dirty="0" smtClean="0">
                <a:solidFill>
                  <a:schemeClr val="tx1"/>
                </a:solidFill>
                <a:latin typeface="Arial" charset="0"/>
                <a:ea typeface="+mn-ea"/>
                <a:cs typeface="Arial" charset="0"/>
              </a:rPr>
              <a:t>On the slide you can see some plugs up the top, as well as a portable TP-Link WIFI AP. Down the bottom are some cable , and we have some adaptors in the middle. But of all those the only ones you actually really need are the following:</a:t>
            </a:r>
          </a:p>
          <a:p>
            <a:pPr marL="0" marR="0" indent="0" algn="l" defTabSz="914400" rtl="0" eaLnBrk="1" fontAlgn="base" latinLnBrk="0" hangingPunct="1">
              <a:lnSpc>
                <a:spcPct val="100000"/>
              </a:lnSpc>
              <a:spcBef>
                <a:spcPct val="30000"/>
              </a:spcBef>
              <a:spcAft>
                <a:spcPct val="0"/>
              </a:spcAft>
              <a:buClrTx/>
              <a:buSzTx/>
              <a:buFontTx/>
              <a:buNone/>
              <a:tabLst/>
              <a:defRPr/>
            </a:pPr>
            <a:endParaRPr lang="en-IE" sz="1200" b="0" kern="1200" baseline="0" dirty="0" smtClean="0">
              <a:solidFill>
                <a:schemeClr val="tx1"/>
              </a:solidFill>
              <a:latin typeface="Arial" charset="0"/>
              <a:ea typeface="+mn-ea"/>
              <a:cs typeface="Arial" charset="0"/>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baseline="0" dirty="0" smtClean="0">
                <a:solidFill>
                  <a:schemeClr val="tx1"/>
                </a:solidFill>
                <a:latin typeface="Arial" charset="0"/>
                <a:ea typeface="+mn-ea"/>
                <a:cs typeface="Arial" charset="0"/>
              </a:rPr>
              <a:t>Next lets take a look at the various Adapters and Cables. You should have:</a:t>
            </a:r>
          </a:p>
          <a:p>
            <a:pPr marL="0" marR="0" indent="0" algn="l" defTabSz="914400" rtl="0" eaLnBrk="1" fontAlgn="base" latinLnBrk="0" hangingPunct="1">
              <a:lnSpc>
                <a:spcPct val="100000"/>
              </a:lnSpc>
              <a:spcBef>
                <a:spcPct val="30000"/>
              </a:spcBef>
              <a:spcAft>
                <a:spcPct val="0"/>
              </a:spcAft>
              <a:buClrTx/>
              <a:buSzTx/>
              <a:buFontTx/>
              <a:buNone/>
              <a:tabLst/>
              <a:defRPr/>
            </a:pPr>
            <a:endParaRPr lang="en-IE" sz="1200" b="0" kern="1200" baseline="0" dirty="0" smtClean="0">
              <a:solidFill>
                <a:schemeClr val="tx1"/>
              </a:solidFill>
              <a:latin typeface="Arial" charset="0"/>
              <a:ea typeface="+mn-ea"/>
              <a:cs typeface="Arial" charset="0"/>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1" kern="1200" baseline="0" dirty="0" smtClean="0">
                <a:solidFill>
                  <a:schemeClr val="tx1"/>
                </a:solidFill>
                <a:latin typeface="Arial" charset="0"/>
                <a:ea typeface="+mn-ea"/>
                <a:cs typeface="Arial" charset="0"/>
              </a:rPr>
              <a:t>Nexus</a:t>
            </a: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baseline="0" dirty="0" smtClean="0">
                <a:solidFill>
                  <a:schemeClr val="tx1"/>
                </a:solidFill>
                <a:latin typeface="Arial" charset="0"/>
                <a:ea typeface="+mn-ea"/>
                <a:cs typeface="Arial" charset="0"/>
              </a:rPr>
              <a:t>The Nexus itself of course – either the 2012 or 2013 versions will be fine. Obviously the 2013 version is a bit better – its has better resolution and CPU, but actually less battery live. You should get the 32GB version and also I’d recommend getting the version that supports a 4G/3G card – that would let you SSH to the device over the mobile network which is really useful for leaving the tablet behind on attacks.</a:t>
            </a:r>
          </a:p>
          <a:p>
            <a:pPr marL="0" marR="0" indent="0" algn="l" defTabSz="914400" rtl="0" eaLnBrk="1" fontAlgn="base" latinLnBrk="0" hangingPunct="1">
              <a:lnSpc>
                <a:spcPct val="100000"/>
              </a:lnSpc>
              <a:spcBef>
                <a:spcPct val="30000"/>
              </a:spcBef>
              <a:spcAft>
                <a:spcPct val="0"/>
              </a:spcAft>
              <a:buClrTx/>
              <a:buSzTx/>
              <a:buFontTx/>
              <a:buNone/>
              <a:tabLst/>
              <a:defRPr/>
            </a:pPr>
            <a:endParaRPr lang="en-IE" sz="1200" b="0" kern="1200" baseline="0" dirty="0" smtClean="0">
              <a:solidFill>
                <a:schemeClr val="tx1"/>
              </a:solidFill>
              <a:latin typeface="Arial" charset="0"/>
              <a:ea typeface="+mn-ea"/>
              <a:cs typeface="Arial" charset="0"/>
            </a:endParaRPr>
          </a:p>
          <a:p>
            <a:pPr>
              <a:buFont typeface="Arial" pitchFamily="34" charset="0"/>
              <a:buNone/>
            </a:pPr>
            <a:r>
              <a:rPr lang="en-IE" sz="1200" b="1" kern="1200" dirty="0" smtClean="0">
                <a:solidFill>
                  <a:schemeClr val="tx1"/>
                </a:solidFill>
                <a:latin typeface="+mn-lt"/>
                <a:ea typeface="+mn-ea"/>
                <a:cs typeface="+mn-cs"/>
              </a:rPr>
              <a:t>TP-Link TL-WN722N USB adapter</a:t>
            </a:r>
          </a:p>
          <a:p>
            <a:pPr>
              <a:buFont typeface="Arial" pitchFamily="34" charset="0"/>
              <a:buNone/>
            </a:pPr>
            <a:r>
              <a:rPr lang="en-IE" sz="1200" b="0" kern="1200" dirty="0" smtClean="0">
                <a:solidFill>
                  <a:schemeClr val="tx1"/>
                </a:solidFill>
                <a:latin typeface="+mn-lt"/>
                <a:ea typeface="+mn-ea"/>
                <a:cs typeface="+mn-cs"/>
              </a:rPr>
              <a:t>Has </a:t>
            </a:r>
            <a:r>
              <a:rPr lang="en-IE" sz="1200" b="0" kern="1200" dirty="0" err="1" smtClean="0">
                <a:solidFill>
                  <a:schemeClr val="tx1"/>
                </a:solidFill>
                <a:latin typeface="+mn-lt"/>
                <a:ea typeface="+mn-ea"/>
                <a:cs typeface="+mn-cs"/>
              </a:rPr>
              <a:t>Tplink</a:t>
            </a:r>
            <a:r>
              <a:rPr lang="en-IE" sz="1200" b="0" kern="1200" dirty="0" smtClean="0">
                <a:solidFill>
                  <a:schemeClr val="tx1"/>
                </a:solidFill>
                <a:latin typeface="+mn-lt"/>
                <a:ea typeface="+mn-ea"/>
                <a:cs typeface="+mn-cs"/>
              </a:rPr>
              <a:t> 80211n </a:t>
            </a:r>
            <a:r>
              <a:rPr lang="en-IE" sz="1200" b="0" kern="1200" dirty="0" err="1" smtClean="0">
                <a:solidFill>
                  <a:schemeClr val="tx1"/>
                </a:solidFill>
                <a:latin typeface="+mn-lt"/>
                <a:ea typeface="+mn-ea"/>
                <a:cs typeface="+mn-cs"/>
              </a:rPr>
              <a:t>Atheros</a:t>
            </a:r>
            <a:r>
              <a:rPr lang="en-IE" sz="1200" b="0" kern="1200" dirty="0" smtClean="0">
                <a:solidFill>
                  <a:schemeClr val="tx1"/>
                </a:solidFill>
                <a:latin typeface="+mn-lt"/>
                <a:ea typeface="+mn-ea"/>
                <a:cs typeface="+mn-cs"/>
              </a:rPr>
              <a:t> Chipset. </a:t>
            </a:r>
            <a:r>
              <a:rPr lang="fr-FR" sz="1200" b="0" kern="1200" dirty="0" smtClean="0">
                <a:solidFill>
                  <a:schemeClr val="tx1"/>
                </a:solidFill>
                <a:latin typeface="+mn-lt"/>
                <a:ea typeface="+mn-ea"/>
                <a:cs typeface="+mn-cs"/>
              </a:rPr>
              <a:t>This wifi </a:t>
            </a:r>
            <a:r>
              <a:rPr lang="fr-FR" sz="1200" b="0" kern="1200" dirty="0" err="1" smtClean="0">
                <a:solidFill>
                  <a:schemeClr val="tx1"/>
                </a:solidFill>
                <a:latin typeface="+mn-lt"/>
                <a:ea typeface="+mn-ea"/>
                <a:cs typeface="+mn-cs"/>
              </a:rPr>
              <a:t>card</a:t>
            </a:r>
            <a:r>
              <a:rPr lang="fr-FR" sz="1200" b="0" kern="1200" dirty="0" smtClean="0">
                <a:solidFill>
                  <a:schemeClr val="tx1"/>
                </a:solidFill>
                <a:latin typeface="+mn-lt"/>
                <a:ea typeface="+mn-ea"/>
                <a:cs typeface="+mn-cs"/>
              </a:rPr>
              <a:t> supports </a:t>
            </a:r>
            <a:r>
              <a:rPr lang="fr-FR" sz="1200" b="0" kern="1200" dirty="0" err="1" smtClean="0">
                <a:solidFill>
                  <a:schemeClr val="tx1"/>
                </a:solidFill>
                <a:latin typeface="+mn-lt"/>
                <a:ea typeface="+mn-ea"/>
                <a:cs typeface="+mn-cs"/>
              </a:rPr>
              <a:t>injecting</a:t>
            </a:r>
            <a:r>
              <a:rPr lang="fr-FR" sz="1200" b="0" kern="1200" dirty="0" smtClean="0">
                <a:solidFill>
                  <a:schemeClr val="tx1"/>
                </a:solidFill>
                <a:latin typeface="+mn-lt"/>
                <a:ea typeface="+mn-ea"/>
                <a:cs typeface="+mn-cs"/>
              </a:rPr>
              <a:t> </a:t>
            </a:r>
            <a:r>
              <a:rPr lang="fr-FR" sz="1200" b="0" kern="1200" dirty="0" err="1" smtClean="0">
                <a:solidFill>
                  <a:schemeClr val="tx1"/>
                </a:solidFill>
                <a:latin typeface="+mn-lt"/>
                <a:ea typeface="+mn-ea"/>
                <a:cs typeface="+mn-cs"/>
              </a:rPr>
              <a:t>packets</a:t>
            </a:r>
            <a:r>
              <a:rPr lang="fr-FR" sz="1200" b="0" kern="1200" dirty="0" smtClean="0">
                <a:solidFill>
                  <a:schemeClr val="tx1"/>
                </a:solidFill>
                <a:latin typeface="+mn-lt"/>
                <a:ea typeface="+mn-ea"/>
                <a:cs typeface="+mn-cs"/>
              </a:rPr>
              <a:t>, </a:t>
            </a:r>
            <a:r>
              <a:rPr lang="fr-FR" sz="1200" b="0" kern="1200" dirty="0" err="1" smtClean="0">
                <a:solidFill>
                  <a:schemeClr val="tx1"/>
                </a:solidFill>
                <a:latin typeface="+mn-lt"/>
                <a:ea typeface="+mn-ea"/>
                <a:cs typeface="+mn-cs"/>
              </a:rPr>
              <a:t>promiscous</a:t>
            </a:r>
            <a:r>
              <a:rPr lang="fr-FR" sz="1200" b="0" kern="1200" dirty="0" smtClean="0">
                <a:solidFill>
                  <a:schemeClr val="tx1"/>
                </a:solidFill>
                <a:latin typeface="+mn-lt"/>
                <a:ea typeface="+mn-ea"/>
                <a:cs typeface="+mn-cs"/>
              </a:rPr>
              <a:t> mode and monitor mode – </a:t>
            </a:r>
            <a:r>
              <a:rPr lang="fr-FR" sz="1200" b="0" kern="1200" dirty="0" err="1" smtClean="0">
                <a:solidFill>
                  <a:schemeClr val="tx1"/>
                </a:solidFill>
                <a:latin typeface="+mn-lt"/>
                <a:ea typeface="+mn-ea"/>
                <a:cs typeface="+mn-cs"/>
              </a:rPr>
              <a:t>which</a:t>
            </a:r>
            <a:r>
              <a:rPr lang="fr-FR" sz="1200" b="0" kern="1200" baseline="0" dirty="0" smtClean="0">
                <a:solidFill>
                  <a:schemeClr val="tx1"/>
                </a:solidFill>
                <a:latin typeface="+mn-lt"/>
                <a:ea typeface="+mn-ea"/>
                <a:cs typeface="+mn-cs"/>
              </a:rPr>
              <a:t> </a:t>
            </a:r>
            <a:r>
              <a:rPr lang="fr-FR" sz="1200" b="0" kern="1200" baseline="0" dirty="0" err="1" smtClean="0">
                <a:solidFill>
                  <a:schemeClr val="tx1"/>
                </a:solidFill>
                <a:latin typeface="+mn-lt"/>
                <a:ea typeface="+mn-ea"/>
                <a:cs typeface="+mn-cs"/>
              </a:rPr>
              <a:t>we</a:t>
            </a:r>
            <a:r>
              <a:rPr lang="fr-FR" sz="1200" b="0" kern="1200" baseline="0" dirty="0" smtClean="0">
                <a:solidFill>
                  <a:schemeClr val="tx1"/>
                </a:solidFill>
                <a:latin typeface="+mn-lt"/>
                <a:ea typeface="+mn-ea"/>
                <a:cs typeface="+mn-cs"/>
              </a:rPr>
              <a:t> </a:t>
            </a:r>
            <a:r>
              <a:rPr lang="fr-FR" sz="1200" b="0" kern="1200" baseline="0" dirty="0" err="1" smtClean="0">
                <a:solidFill>
                  <a:schemeClr val="tx1"/>
                </a:solidFill>
                <a:latin typeface="+mn-lt"/>
                <a:ea typeface="+mn-ea"/>
                <a:cs typeface="+mn-cs"/>
              </a:rPr>
              <a:t>want</a:t>
            </a:r>
            <a:r>
              <a:rPr lang="fr-FR" sz="1200" b="0" kern="1200" baseline="0" dirty="0" smtClean="0">
                <a:solidFill>
                  <a:schemeClr val="tx1"/>
                </a:solidFill>
                <a:latin typeface="+mn-lt"/>
                <a:ea typeface="+mn-ea"/>
                <a:cs typeface="+mn-cs"/>
              </a:rPr>
              <a:t> for </a:t>
            </a:r>
            <a:r>
              <a:rPr lang="fr-FR" sz="1200" b="0" kern="1200" baseline="0" dirty="0" err="1" smtClean="0">
                <a:solidFill>
                  <a:schemeClr val="tx1"/>
                </a:solidFill>
                <a:latin typeface="+mn-lt"/>
                <a:ea typeface="+mn-ea"/>
                <a:cs typeface="+mn-cs"/>
              </a:rPr>
              <a:t>our</a:t>
            </a:r>
            <a:r>
              <a:rPr lang="fr-FR" sz="1200" b="0" kern="1200" baseline="0" dirty="0" smtClean="0">
                <a:solidFill>
                  <a:schemeClr val="tx1"/>
                </a:solidFill>
                <a:latin typeface="+mn-lt"/>
                <a:ea typeface="+mn-ea"/>
                <a:cs typeface="+mn-cs"/>
              </a:rPr>
              <a:t> </a:t>
            </a:r>
            <a:r>
              <a:rPr lang="fr-FR" sz="1200" b="0" kern="1200" baseline="0" dirty="0" err="1" smtClean="0">
                <a:solidFill>
                  <a:schemeClr val="tx1"/>
                </a:solidFill>
                <a:latin typeface="+mn-lt"/>
                <a:ea typeface="+mn-ea"/>
                <a:cs typeface="+mn-cs"/>
              </a:rPr>
              <a:t>testing</a:t>
            </a:r>
            <a:r>
              <a:rPr lang="fr-FR" sz="1200" b="0" kern="1200" baseline="0" dirty="0" smtClean="0">
                <a:solidFill>
                  <a:schemeClr val="tx1"/>
                </a:solidFill>
                <a:latin typeface="+mn-lt"/>
                <a:ea typeface="+mn-ea"/>
                <a:cs typeface="+mn-cs"/>
              </a:rPr>
              <a:t>.  You </a:t>
            </a:r>
            <a:r>
              <a:rPr lang="fr-FR" sz="1200" b="0" kern="1200" baseline="0" dirty="0" err="1" smtClean="0">
                <a:solidFill>
                  <a:schemeClr val="tx1"/>
                </a:solidFill>
                <a:latin typeface="+mn-lt"/>
                <a:ea typeface="+mn-ea"/>
                <a:cs typeface="+mn-cs"/>
              </a:rPr>
              <a:t>can</a:t>
            </a:r>
            <a:r>
              <a:rPr lang="fr-FR" sz="1200" b="0" kern="1200" baseline="0" dirty="0" smtClean="0">
                <a:solidFill>
                  <a:schemeClr val="tx1"/>
                </a:solidFill>
                <a:latin typeface="+mn-lt"/>
                <a:ea typeface="+mn-ea"/>
                <a:cs typeface="+mn-cs"/>
              </a:rPr>
              <a:t> </a:t>
            </a:r>
            <a:r>
              <a:rPr lang="fr-FR" sz="1200" b="0" kern="1200" baseline="0" dirty="0" err="1" smtClean="0">
                <a:solidFill>
                  <a:schemeClr val="tx1"/>
                </a:solidFill>
                <a:latin typeface="+mn-lt"/>
                <a:ea typeface="+mn-ea"/>
                <a:cs typeface="+mn-cs"/>
              </a:rPr>
              <a:t>also</a:t>
            </a:r>
            <a:r>
              <a:rPr lang="fr-FR" sz="1200" b="0" kern="1200" baseline="0" dirty="0" smtClean="0">
                <a:solidFill>
                  <a:schemeClr val="tx1"/>
                </a:solidFill>
                <a:latin typeface="+mn-lt"/>
                <a:ea typeface="+mn-ea"/>
                <a:cs typeface="+mn-cs"/>
              </a:rPr>
              <a:t> </a:t>
            </a:r>
            <a:r>
              <a:rPr lang="en-IE" sz="1200" b="0" kern="1200" dirty="0" smtClean="0">
                <a:solidFill>
                  <a:schemeClr val="tx1"/>
                </a:solidFill>
                <a:latin typeface="+mn-lt"/>
                <a:ea typeface="+mn-ea"/>
                <a:cs typeface="+mn-cs"/>
              </a:rPr>
              <a:t>add other antenna – e.g. a</a:t>
            </a:r>
            <a:r>
              <a:rPr lang="en-IE" sz="1200" b="0" kern="1200" baseline="0" dirty="0" smtClean="0">
                <a:solidFill>
                  <a:schemeClr val="tx1"/>
                </a:solidFill>
                <a:latin typeface="+mn-lt"/>
                <a:ea typeface="+mn-ea"/>
                <a:cs typeface="+mn-cs"/>
              </a:rPr>
              <a:t> </a:t>
            </a:r>
            <a:r>
              <a:rPr lang="en-IE" sz="1200" b="0" kern="1200" dirty="0" smtClean="0">
                <a:solidFill>
                  <a:schemeClr val="tx1"/>
                </a:solidFill>
                <a:latin typeface="+mn-lt"/>
                <a:ea typeface="+mn-ea"/>
                <a:cs typeface="+mn-cs"/>
              </a:rPr>
              <a:t>directional antenna or higher gain antenna. The standard antenna is 4dBi</a:t>
            </a:r>
          </a:p>
          <a:p>
            <a:pPr>
              <a:buFont typeface="Arial" pitchFamily="34" charset="0"/>
              <a:buNone/>
            </a:pPr>
            <a:endParaRPr lang="en-IE" sz="1200" b="0" kern="1200" dirty="0" smtClean="0">
              <a:solidFill>
                <a:schemeClr val="tx1"/>
              </a:solidFill>
              <a:latin typeface="+mn-lt"/>
              <a:ea typeface="+mn-ea"/>
              <a:cs typeface="+mn-cs"/>
            </a:endParaRPr>
          </a:p>
          <a:p>
            <a:r>
              <a:rPr lang="en-IE" sz="1200" b="1" kern="1200" dirty="0" smtClean="0">
                <a:solidFill>
                  <a:schemeClr val="tx1"/>
                </a:solidFill>
                <a:latin typeface="+mn-lt"/>
                <a:ea typeface="+mn-ea"/>
                <a:cs typeface="+mn-cs"/>
              </a:rPr>
              <a:t>Cables</a:t>
            </a:r>
          </a:p>
          <a:p>
            <a:pPr marL="0" marR="0" indent="0" algn="l" defTabSz="914400" rtl="0" eaLnBrk="1" fontAlgn="auto" latinLnBrk="0" hangingPunct="1">
              <a:lnSpc>
                <a:spcPct val="100000"/>
              </a:lnSpc>
              <a:spcBef>
                <a:spcPts val="0"/>
              </a:spcBef>
              <a:spcAft>
                <a:spcPts val="0"/>
              </a:spcAft>
              <a:buClrTx/>
              <a:buSzTx/>
              <a:buFontTx/>
              <a:buNone/>
              <a:tabLst/>
              <a:defRPr/>
            </a:pPr>
            <a:r>
              <a:rPr lang="en-IE" sz="1200" b="0" kern="1200" dirty="0" smtClean="0">
                <a:solidFill>
                  <a:schemeClr val="tx1"/>
                </a:solidFill>
                <a:latin typeface="+mn-lt"/>
                <a:ea typeface="+mn-ea"/>
                <a:cs typeface="+mn-cs"/>
              </a:rPr>
              <a:t>Namely a</a:t>
            </a:r>
            <a:r>
              <a:rPr lang="en-IE" sz="1200" b="0" kern="1200" baseline="0" dirty="0" smtClean="0">
                <a:solidFill>
                  <a:schemeClr val="tx1"/>
                </a:solidFill>
                <a:latin typeface="+mn-lt"/>
                <a:ea typeface="+mn-ea"/>
                <a:cs typeface="+mn-cs"/>
              </a:rPr>
              <a:t> OTG Cable. Allows you to connect USB Keys and appliances to the device</a:t>
            </a:r>
            <a:endParaRPr lang="en-IE" sz="1200" b="0" kern="1200" dirty="0" smtClean="0">
              <a:solidFill>
                <a:schemeClr val="tx1"/>
              </a:solidFill>
              <a:latin typeface="+mn-lt"/>
              <a:ea typeface="+mn-ea"/>
              <a:cs typeface="+mn-cs"/>
            </a:endParaRPr>
          </a:p>
          <a:p>
            <a:endParaRPr lang="en-IE" sz="1200" b="1" kern="1200" dirty="0" smtClean="0">
              <a:solidFill>
                <a:schemeClr val="tx1"/>
              </a:solidFill>
              <a:latin typeface="+mn-lt"/>
              <a:ea typeface="+mn-ea"/>
              <a:cs typeface="+mn-cs"/>
            </a:endParaRPr>
          </a:p>
          <a:p>
            <a:r>
              <a:rPr lang="en-IE" sz="1200" b="0" kern="1200" dirty="0" smtClean="0">
                <a:solidFill>
                  <a:schemeClr val="tx1"/>
                </a:solidFill>
                <a:latin typeface="+mn-lt"/>
                <a:ea typeface="+mn-ea"/>
                <a:cs typeface="+mn-cs"/>
              </a:rPr>
              <a:t>Apart from that the other adaptors here are a SENA UD100 for Bluetooth</a:t>
            </a:r>
            <a:r>
              <a:rPr lang="en-IE" sz="1200" b="0" kern="1200" baseline="0" dirty="0" smtClean="0">
                <a:solidFill>
                  <a:schemeClr val="tx1"/>
                </a:solidFill>
                <a:latin typeface="+mn-lt"/>
                <a:ea typeface="+mn-ea"/>
                <a:cs typeface="+mn-cs"/>
              </a:rPr>
              <a:t> (not that useful), an Ethernet adaptor and of course power cables and there is a Protective case with velcro to attach the antenna</a:t>
            </a:r>
            <a:endParaRPr lang="en-IE" sz="1200" b="0" kern="1200" dirty="0" smtClean="0">
              <a:solidFill>
                <a:schemeClr val="tx1"/>
              </a:solidFill>
              <a:latin typeface="+mn-lt"/>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endParaRPr lang="en-IE" sz="1200" b="0" kern="1200" baseline="0" dirty="0" smtClean="0">
              <a:solidFill>
                <a:schemeClr val="tx1"/>
              </a:solidFill>
              <a:latin typeface="Arial" charset="0"/>
              <a:ea typeface="+mn-ea"/>
              <a:cs typeface="Arial" charset="0"/>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IE" sz="1200" b="0" kern="1200" dirty="0" smtClean="0">
                <a:solidFill>
                  <a:schemeClr val="tx1"/>
                </a:solidFill>
                <a:latin typeface="+mn-lt"/>
                <a:ea typeface="+mn-ea"/>
                <a:cs typeface="+mn-cs"/>
              </a:rPr>
              <a:t>One gotcha about using the cables and adapters - you can not charge the device at the same time. If you want to, there are some patches for the PWNPAD available online that will allow you to charge and use an adapter at the same time - and you'll need a splitter cable - but I did not install them in order to keep it as stable as possible.</a:t>
            </a:r>
          </a:p>
        </p:txBody>
      </p:sp>
      <p:sp>
        <p:nvSpPr>
          <p:cNvPr id="84996" name="Slide Number Placeholder 3"/>
          <p:cNvSpPr>
            <a:spLocks noGrp="1"/>
          </p:cNvSpPr>
          <p:nvPr>
            <p:ph type="sldNum" sz="quarter" idx="5"/>
          </p:nvPr>
        </p:nvSpPr>
        <p:spPr>
          <a:noFill/>
        </p:spPr>
        <p:txBody>
          <a:bodyPr/>
          <a:lstStyle/>
          <a:p>
            <a:fld id="{F66F8ED7-C919-418F-946F-0A74EC8CF093}" type="slidenum">
              <a:rPr lang="en-US" altLang="zh-CN" smtClean="0"/>
              <a:pPr/>
              <a:t>7</a:t>
            </a:fld>
            <a:endParaRPr lang="en-US" altLang="zh-CN"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Totaling that all up we get</a:t>
            </a:r>
          </a:p>
          <a:p>
            <a:endParaRPr lang="en-IE" baseline="0" dirty="0" smtClean="0"/>
          </a:p>
          <a:p>
            <a:r>
              <a:rPr lang="en-IE" baseline="0" dirty="0" smtClean="0"/>
              <a:t>And if you shop around on eBay you should be able to get a 2</a:t>
            </a:r>
            <a:r>
              <a:rPr lang="en-IE" baseline="30000" dirty="0" smtClean="0"/>
              <a:t>nd</a:t>
            </a:r>
            <a:r>
              <a:rPr lang="en-IE" baseline="0" dirty="0" smtClean="0"/>
              <a:t> hand Nexus for even less than that, or better yet if buying in the US you will get it much cheaper due to the exchange rate</a:t>
            </a:r>
          </a:p>
          <a:p>
            <a:endParaRPr lang="en-IE" baseline="0" dirty="0" smtClean="0"/>
          </a:p>
          <a:p>
            <a:r>
              <a:rPr lang="en-IE" baseline="0" dirty="0" smtClean="0"/>
              <a:t>So for the rest of this talk we’ll talk about how to setup (not every step as I will add links to the PDF later), and then I’ll give a quick overview of how you can make use of it. I won’t cover Wifi hacking in great detail, even though it is excellent for that, as we already had a CorkSec on Wifi Hacking.</a:t>
            </a:r>
          </a:p>
        </p:txBody>
      </p:sp>
      <p:sp>
        <p:nvSpPr>
          <p:cNvPr id="6" name="Slide Number Placeholder 5"/>
          <p:cNvSpPr>
            <a:spLocks noGrp="1"/>
          </p:cNvSpPr>
          <p:nvPr>
            <p:ph type="sldNum" sz="quarter" idx="12"/>
          </p:nvPr>
        </p:nvSpPr>
        <p:spPr/>
        <p:txBody>
          <a:bodyPr/>
          <a:lstStyle/>
          <a:p>
            <a:fld id="{B15C239E-3C96-4CE4-BCC3-7E5EB9073E9A}"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So to start off you need a Debian based OS – they recommend Ubuntu 12.04 or better, ideally not in a VM. Personally I downloaded a live USB version of Ubuntu. </a:t>
            </a:r>
          </a:p>
          <a:p>
            <a:endParaRPr lang="en-IE" baseline="0" dirty="0" smtClean="0"/>
          </a:p>
          <a:p>
            <a:r>
              <a:rPr lang="en-IE" baseline="0" dirty="0" smtClean="0"/>
              <a:t>Apart from that at this stage you also need the Nexus itself, the USB cable that came with it and the firmware and scripts for the community edition from PwnieExpress.</a:t>
            </a:r>
          </a:p>
          <a:p>
            <a:endParaRPr lang="en-IE" baseline="0" dirty="0" smtClean="0"/>
          </a:p>
          <a:p>
            <a:r>
              <a:rPr lang="en-IE" baseline="0" dirty="0" smtClean="0"/>
              <a:t>Incidentally the differnence between the commercial version and the community version is mostly updates and support – but I’ll show you how to get the updates later on.</a:t>
            </a:r>
          </a:p>
          <a:p>
            <a:endParaRPr lang="en-IE" baseline="0" dirty="0" smtClean="0"/>
          </a:p>
          <a:p>
            <a:r>
              <a:rPr lang="en-IE" baseline="0" dirty="0" smtClean="0"/>
              <a:t>The process used to be a lot more convoluted in the past – involving swapping over USB Keys and various things, but they have streamlined it a lot.</a:t>
            </a:r>
          </a:p>
          <a:p>
            <a:endParaRPr lang="en-IE" baseline="0" dirty="0" smtClean="0"/>
          </a:p>
          <a:p>
            <a:r>
              <a:rPr lang="en-IE" b="1" baseline="0" dirty="0" smtClean="0"/>
              <a:t>STEP 1:</a:t>
            </a:r>
          </a:p>
          <a:p>
            <a:r>
              <a:rPr lang="en-IE" baseline="0" dirty="0" smtClean="0"/>
              <a:t>So the very first thing you want to do is to install ADB + Fastboot tools – these will allow you to communicate with the Android device in debug mode.</a:t>
            </a:r>
          </a:p>
          <a:p>
            <a:endParaRPr lang="en-IE" baseline="0" dirty="0" smtClean="0"/>
          </a:p>
          <a:p>
            <a:r>
              <a:rPr lang="en-IE" baseline="0" dirty="0" smtClean="0"/>
              <a:t>3 simple commands should get this sorted for you.</a:t>
            </a:r>
          </a:p>
        </p:txBody>
      </p:sp>
      <p:sp>
        <p:nvSpPr>
          <p:cNvPr id="6" name="Slide Number Placeholder 5"/>
          <p:cNvSpPr>
            <a:spLocks noGrp="1"/>
          </p:cNvSpPr>
          <p:nvPr>
            <p:ph type="sldNum" sz="quarter" idx="12"/>
          </p:nvPr>
        </p:nvSpPr>
        <p:spPr/>
        <p:txBody>
          <a:bodyPr/>
          <a:lstStyle/>
          <a:p>
            <a:fld id="{B15C239E-3C96-4CE4-BCC3-7E5EB9073E9A}"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Title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n-US" smtClean="0"/>
              <a:t>Click to edit Master title style</a:t>
            </a:r>
            <a:endParaRPr kumimoji="0" lang="en-US"/>
          </a:p>
        </p:txBody>
      </p:sp>
      <p:cxnSp>
        <p:nvCxnSpPr>
          <p:cNvPr id="8" name="Straight Connector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fld id="{1D8BD707-D9CF-40AE-B4C6-C98DA3205C09}" type="datetimeFigureOut">
              <a:rPr lang="en-US" smtClean="0"/>
              <a:pPr/>
              <a:t>04/09/2014</a:t>
            </a:fld>
            <a:endParaRPr lang="en-US"/>
          </a:p>
        </p:txBody>
      </p:sp>
      <p:sp>
        <p:nvSpPr>
          <p:cNvPr id="16" name="Slide Number Placeholder 15"/>
          <p:cNvSpPr>
            <a:spLocks noGrp="1"/>
          </p:cNvSpPr>
          <p:nvPr>
            <p:ph type="sldNum" sz="quarter" idx="11"/>
          </p:nvPr>
        </p:nvSpPr>
        <p:spPr/>
        <p:txBody>
          <a:bodyPr/>
          <a:lstStyle/>
          <a:p>
            <a:fld id="{B6F15528-21DE-4FAA-801E-634DDDAF4B2B}" type="slidenum">
              <a:rPr lang="en-US" smtClean="0"/>
              <a:pPr/>
              <a:t>‹#›</a:t>
            </a:fld>
            <a:endParaRPr lang="en-US"/>
          </a:p>
        </p:txBody>
      </p:sp>
      <p:sp>
        <p:nvSpPr>
          <p:cNvPr id="17" name="Footer Placeholder 16"/>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04/09/2014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04/09/2014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524000"/>
            <a:ext cx="8229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4" name="Date Placeholder 13"/>
          <p:cNvSpPr>
            <a:spLocks noGrp="1"/>
          </p:cNvSpPr>
          <p:nvPr>
            <p:ph type="dt" sz="half" idx="14"/>
          </p:nvPr>
        </p:nvSpPr>
        <p:spPr/>
        <p:txBody>
          <a:bodyPr/>
          <a:lstStyle/>
          <a:p>
            <a:fld id="{1D8BD707-D9CF-40AE-B4C6-C98DA3205C09}" type="datetimeFigureOut">
              <a:rPr lang="en-US" smtClean="0"/>
              <a:pPr/>
              <a:t>04/09/2014</a:t>
            </a:fld>
            <a:endParaRPr lang="en-US"/>
          </a:p>
        </p:txBody>
      </p:sp>
      <p:sp>
        <p:nvSpPr>
          <p:cNvPr id="15" name="Slide Number Placeholder 14"/>
          <p:cNvSpPr>
            <a:spLocks noGrp="1"/>
          </p:cNvSpPr>
          <p:nvPr>
            <p:ph type="sldNum" sz="quarter" idx="15"/>
          </p:nvPr>
        </p:nvSpPr>
        <p:spPr/>
        <p:txBody>
          <a:bodyPr/>
          <a:lstStyle>
            <a:lvl1pPr algn="ctr">
              <a:defRPr/>
            </a:lvl1pPr>
          </a:lstStyle>
          <a:p>
            <a:fld id="{B6F15528-21DE-4FAA-801E-634DDDAF4B2B}" type="slidenum">
              <a:rPr lang="en-US" smtClean="0"/>
              <a:pPr/>
              <a:t>‹#›</a:t>
            </a:fld>
            <a:endParaRPr lang="en-US"/>
          </a:p>
        </p:txBody>
      </p:sp>
      <p:sp>
        <p:nvSpPr>
          <p:cNvPr id="16" name="Footer Placeholder 15"/>
          <p:cNvSpPr>
            <a:spLocks noGrp="1"/>
          </p:cNvSpPr>
          <p:nvPr>
            <p:ph type="ftr" sz="quarter" idx="16"/>
          </p:nvPr>
        </p:nvSpPr>
        <p:spPr/>
        <p:txBody>
          <a:bodyPr/>
          <a:lstStyle/>
          <a:p>
            <a:endParaRPr lang="en-US"/>
          </a:p>
        </p:txBody>
      </p:sp>
      <p:sp>
        <p:nvSpPr>
          <p:cNvPr id="17" name="Title 16"/>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D8BD707-D9CF-40AE-B4C6-C98DA3205C09}" type="datetimeFigureOut">
              <a:rPr lang="en-US" smtClean="0"/>
              <a:pPr/>
              <a:t>04/09/2014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 name="Title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cxnSp>
        <p:nvCxnSpPr>
          <p:cNvPr id="7" name="Straight Connector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D8BD707-D9CF-40AE-B4C6-C98DA3205C09}" type="datetimeFigureOut">
              <a:rPr lang="en-US" smtClean="0"/>
              <a:pPr/>
              <a:t>04/09/2014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11" name="Content Placeholder 10"/>
          <p:cNvSpPr>
            <a:spLocks noGrp="1"/>
          </p:cNvSpPr>
          <p:nvPr>
            <p:ph sz="half" idx="1"/>
          </p:nvPr>
        </p:nvSpPr>
        <p:spPr>
          <a:xfrm>
            <a:off x="457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04/09/2014</a:t>
            </a:fld>
            <a:endParaRPr lang="en-US"/>
          </a:p>
        </p:txBody>
      </p:sp>
      <p:sp>
        <p:nvSpPr>
          <p:cNvPr id="3" name="Text Placeholder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32" name="Content Placeholder 31"/>
          <p:cNvSpPr>
            <a:spLocks noGrp="1"/>
          </p:cNvSpPr>
          <p:nvPr>
            <p:ph sz="half" idx="2"/>
          </p:nvPr>
        </p:nvSpPr>
        <p:spPr>
          <a:xfrm>
            <a:off x="457200"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4" name="Content Placeholder 33"/>
          <p:cNvSpPr>
            <a:spLocks noGrp="1"/>
          </p:cNvSpPr>
          <p:nvPr>
            <p:ph sz="quarter" idx="4"/>
          </p:nvPr>
        </p:nvSpPr>
        <p:spPr>
          <a:xfrm>
            <a:off x="4649788"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 name="Title 1"/>
          <p:cNvSpPr>
            <a:spLocks noGrp="1"/>
          </p:cNvSpPr>
          <p:nvPr>
            <p:ph type="title"/>
          </p:nvPr>
        </p:nvSpPr>
        <p:spPr>
          <a:xfrm>
            <a:off x="457200" y="155448"/>
            <a:ext cx="8229600" cy="1143000"/>
          </a:xfrm>
        </p:spPr>
        <p:txBody>
          <a:bodyPr anchor="b" anchorCtr="0"/>
          <a:lstStyle>
            <a:lvl1pPr>
              <a:defRPr/>
            </a:lvl1pPr>
          </a:lstStyle>
          <a:p>
            <a:r>
              <a:rPr kumimoji="0" lang="en-US" smtClean="0"/>
              <a:t>Click to edit Master title style</a:t>
            </a:r>
            <a:endParaRPr kumimoji="0" lang="en-US"/>
          </a:p>
        </p:txBody>
      </p:sp>
      <p:sp>
        <p:nvSpPr>
          <p:cNvPr id="12" name="Text Placeholder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cxnSp>
        <p:nvCxnSpPr>
          <p:cNvPr id="10" name="Straight Connector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8BD707-D9CF-40AE-B4C6-C98DA3205C09}" type="datetimeFigureOut">
              <a:rPr lang="en-US" smtClean="0"/>
              <a:pPr/>
              <a:t>04/09/2014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04/09/2014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457200"/>
            <a:ext cx="62484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 name="Text Placeholder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31" name="Title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8" name="Date Placeholder 7"/>
          <p:cNvSpPr>
            <a:spLocks noGrp="1"/>
          </p:cNvSpPr>
          <p:nvPr>
            <p:ph type="dt" sz="half" idx="14"/>
          </p:nvPr>
        </p:nvSpPr>
        <p:spPr/>
        <p:txBody>
          <a:bodyPr/>
          <a:lstStyle/>
          <a:p>
            <a:fld id="{1D8BD707-D9CF-40AE-B4C6-C98DA3205C09}" type="datetimeFigureOut">
              <a:rPr lang="en-US" smtClean="0"/>
              <a:pPr/>
              <a:t>04/09/2014</a:t>
            </a:fld>
            <a:endParaRPr lang="en-US"/>
          </a:p>
        </p:txBody>
      </p:sp>
      <p:sp>
        <p:nvSpPr>
          <p:cNvPr id="9" name="Slide Number Placeholder 8"/>
          <p:cNvSpPr>
            <a:spLocks noGrp="1"/>
          </p:cNvSpPr>
          <p:nvPr>
            <p:ph type="sldNum" sz="quarter" idx="15"/>
          </p:nvPr>
        </p:nvSpPr>
        <p:spPr/>
        <p:txBody>
          <a:bodyPr/>
          <a:lstStyle/>
          <a:p>
            <a:fld id="{B6F15528-21DE-4FAA-801E-634DDDAF4B2B}" type="slidenum">
              <a:rPr lang="en-US" smtClean="0"/>
              <a:pPr/>
              <a:t>‹#›</a:t>
            </a:fld>
            <a:endParaRPr lang="en-US"/>
          </a:p>
        </p:txBody>
      </p:sp>
      <p:sp>
        <p:nvSpPr>
          <p:cNvPr id="10" name="Footer Placeholder 9"/>
          <p:cNvSpPr>
            <a:spLocks noGrp="1"/>
          </p:cNvSpPr>
          <p:nvPr>
            <p:ph type="ftr" sz="quarter" idx="16"/>
          </p:nvPr>
        </p:nvSpPr>
        <p:spPr/>
        <p:txBody>
          <a:bodyPr/>
          <a:lstStyle/>
          <a:p>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n-US" smtClean="0"/>
              <a:t>Click icon to add picture</a:t>
            </a:r>
            <a:endParaRPr kumimoji="0" lang="en-US"/>
          </a:p>
        </p:txBody>
      </p:sp>
      <p:sp>
        <p:nvSpPr>
          <p:cNvPr id="4" name="Text Placeholder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p:txBody>
          <a:bodyPr/>
          <a:lstStyle/>
          <a:p>
            <a:fld id="{1D8BD707-D9CF-40AE-B4C6-C98DA3205C09}" type="datetimeFigureOut">
              <a:rPr lang="en-US" smtClean="0"/>
              <a:pPr/>
              <a:t>04/09/2014</a:t>
            </a:fld>
            <a:endParaRPr lang="en-US"/>
          </a:p>
        </p:txBody>
      </p:sp>
      <p:sp>
        <p:nvSpPr>
          <p:cNvPr id="9" name="Slide Number Placeholder 8"/>
          <p:cNvSpPr>
            <a:spLocks noGrp="1"/>
          </p:cNvSpPr>
          <p:nvPr>
            <p:ph type="sldNum" sz="quarter" idx="11"/>
          </p:nvPr>
        </p:nvSpPr>
        <p:spPr/>
        <p:txBody>
          <a:bodyPr/>
          <a:lstStyle/>
          <a:p>
            <a:fld id="{B6F15528-21DE-4FAA-801E-634DDDAF4B2B}" type="slidenum">
              <a:rPr lang="en-US" smtClean="0"/>
              <a:pPr/>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1D8BD707-D9CF-40AE-B4C6-C98DA3205C09}" type="datetimeFigureOut">
              <a:rPr lang="en-US" smtClean="0"/>
              <a:pPr/>
              <a:t>04/09/2014</a:t>
            </a:fld>
            <a:endParaRPr lang="en-US"/>
          </a:p>
        </p:txBody>
      </p:sp>
      <p:sp>
        <p:nvSpPr>
          <p:cNvPr id="10" name="Footer Placeholder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lang="en-US"/>
          </a:p>
        </p:txBody>
      </p:sp>
      <p:sp>
        <p:nvSpPr>
          <p:cNvPr id="22" name="Slide Number Placeholder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B6F15528-21DE-4FAA-801E-634DDDAF4B2B}" type="slidenum">
              <a:rPr lang="en-US" smtClean="0"/>
              <a:pPr/>
              <a:t>‹#›</a:t>
            </a:fld>
            <a:endParaRPr lang="en-US"/>
          </a:p>
        </p:txBody>
      </p:sp>
      <p:sp>
        <p:nvSpPr>
          <p:cNvPr id="5" name="Title Placeholder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1" Type="http://schemas.openxmlformats.org/officeDocument/2006/relationships/image" Target="../media/image18.png"/><Relationship Id="rId12" Type="http://schemas.openxmlformats.org/officeDocument/2006/relationships/image" Target="../media/image19.png"/><Relationship Id="rId13"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8" Type="http://schemas.openxmlformats.org/officeDocument/2006/relationships/image" Target="../media/image15.png"/><Relationship Id="rId9" Type="http://schemas.openxmlformats.org/officeDocument/2006/relationships/image" Target="../media/image16.png"/><Relationship Id="rId10"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1"/>
          <p:cNvSpPr txBox="1">
            <a:spLocks/>
          </p:cNvSpPr>
          <p:nvPr/>
        </p:nvSpPr>
        <p:spPr>
          <a:xfrm>
            <a:off x="381000" y="228600"/>
            <a:ext cx="8305800" cy="5029200"/>
          </a:xfrm>
          <a:prstGeom prst="rect">
            <a:avLst/>
          </a:prstGeom>
        </p:spPr>
        <p:txBody>
          <a:bodyPr/>
          <a:lstStyle/>
          <a:p>
            <a:pPr algn="ct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rPr>
              <a:t>Cork | Sec #10</a:t>
            </a:r>
            <a:b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rPr>
            </a:br>
            <a:endParaRPr lang="en-IE" sz="2800" spc="-100" dirty="0" smtClean="0">
              <a:ln w="3200">
                <a:solidFill>
                  <a:schemeClr val="bg2">
                    <a:shade val="75000"/>
                    <a:alpha val="25000"/>
                  </a:schemeClr>
                </a:solidFill>
                <a:prstDash val="solid"/>
                <a:round/>
              </a:ln>
              <a:effectLst>
                <a:innerShdw blurRad="50800" dist="25400" dir="13500000">
                  <a:prstClr val="black">
                    <a:alpha val="70000"/>
                  </a:prstClr>
                </a:innerShdw>
              </a:effectLst>
              <a:latin typeface="+mj-lt"/>
              <a:ea typeface="+mj-ea"/>
              <a:cs typeface="+mj-cs"/>
            </a:endParaRPr>
          </a:p>
          <a:p>
            <a:pPr>
              <a:buFont typeface="Arial" pitchFamily="34" charset="0"/>
              <a:buChar char="•"/>
            </a:pP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rPr>
              <a:t> 18:30-19:15 Socialising </a:t>
            </a:r>
            <a:r>
              <a:rPr lang="en-IE" sz="2800" spc="-100" dirty="0" smtClean="0">
                <a:ln w="3200">
                  <a:solidFill>
                    <a:schemeClr val="bg2">
                      <a:shade val="75000"/>
                      <a:alpha val="25000"/>
                    </a:schemeClr>
                  </a:solidFill>
                  <a:prstDash val="solid"/>
                  <a:round/>
                </a:ln>
                <a:effectLst>
                  <a:innerShdw blurRad="50800" dist="25400" dir="13500000">
                    <a:prstClr val="black">
                      <a:alpha val="70000"/>
                    </a:prstClr>
                  </a:innerShdw>
                </a:effectLst>
                <a:latin typeface="+mj-lt"/>
                <a:ea typeface="+mj-ea"/>
                <a:cs typeface="+mj-cs"/>
                <a:sym typeface="Wingdings" pitchFamily="2" charset="2"/>
              </a:rPr>
              <a:t>(Nothing starts on time </a:t>
            </a:r>
            <a:r>
              <a:rPr lang="en-IE" sz="2800" spc="-100" dirty="0" smtClean="0">
                <a:ln w="3200">
                  <a:solidFill>
                    <a:schemeClr val="bg2">
                      <a:shade val="75000"/>
                      <a:alpha val="25000"/>
                    </a:schemeClr>
                  </a:solidFill>
                  <a:prstDash val="solid"/>
                  <a:round/>
                </a:ln>
                <a:effectLst>
                  <a:innerShdw blurRad="50800" dist="25400" dir="13500000">
                    <a:prstClr val="black">
                      <a:alpha val="70000"/>
                    </a:prstClr>
                  </a:innerShdw>
                </a:effectLst>
                <a:latin typeface="+mj-lt"/>
                <a:ea typeface="+mj-ea"/>
                <a:cs typeface="+mj-cs"/>
                <a:sym typeface="Wingdings"/>
              </a:rPr>
              <a:t>)</a:t>
            </a: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
            </a:r>
            <a:b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br>
            <a:endPar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endParaRPr>
          </a:p>
          <a:p>
            <a:pPr>
              <a:buFont typeface="Arial" pitchFamily="34" charset="0"/>
              <a:buChar char="•"/>
            </a:pP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 19:15-19:45 </a:t>
            </a:r>
            <a:r>
              <a:rPr lang="en-IE" sz="2800" dirty="0" smtClean="0">
                <a:sym typeface="Wingdings" pitchFamily="2" charset="2"/>
              </a:rPr>
              <a:t>Ras PI Home Security – Jim Curtin</a:t>
            </a:r>
            <a:r>
              <a:rPr lang="en-IE" sz="2800" dirty="0" smtClean="0"/>
              <a:t/>
            </a:r>
            <a:br>
              <a:rPr lang="en-IE" sz="2800" dirty="0" smtClean="0"/>
            </a:br>
            <a:endParaRPr lang="en-IE" sz="2800" dirty="0" smtClean="0"/>
          </a:p>
          <a:p>
            <a:pPr>
              <a:buFont typeface="Arial" pitchFamily="34" charset="0"/>
              <a:buChar char="•"/>
            </a:pPr>
            <a:r>
              <a:rPr lang="en-IE" sz="2800" dirty="0" smtClean="0"/>
              <a:t> 20:00-20:45 – Building your own PWNPAD - Bob McArdle</a:t>
            </a:r>
            <a:br>
              <a:rPr lang="en-IE" sz="2800" dirty="0" smtClean="0"/>
            </a:br>
            <a:endParaRPr lang="en-IE" sz="2800" dirty="0" smtClean="0"/>
          </a:p>
          <a:p>
            <a:pPr>
              <a:buFont typeface="Arial" pitchFamily="34" charset="0"/>
              <a:buChar char="•"/>
            </a:pPr>
            <a:r>
              <a:rPr lang="en-IE" sz="2800" dirty="0" smtClean="0"/>
              <a:t> </a:t>
            </a: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20:45-??? More Socialising</a:t>
            </a:r>
          </a:p>
          <a:p>
            <a:pPr marL="0" marR="0" lvl="0" indent="0" algn="ctr" defTabSz="914400" rtl="0" eaLnBrk="1" fontAlgn="auto" latinLnBrk="0" hangingPunct="1">
              <a:lnSpc>
                <a:spcPct val="100000"/>
              </a:lnSpc>
              <a:spcBef>
                <a:spcPct val="0"/>
              </a:spcBef>
              <a:spcAft>
                <a:spcPts val="0"/>
              </a:spcAft>
              <a:buClrTx/>
              <a:buSzTx/>
              <a:buFont typeface="Arial" pitchFamily="34" charset="0"/>
              <a:buChar char="•"/>
              <a:tabLst/>
              <a:defRPr/>
            </a:pPr>
            <a:endParaRPr lang="en-IE" sz="2800" spc="-100" dirty="0" smtClean="0">
              <a:ln w="3200">
                <a:solidFill>
                  <a:schemeClr val="bg2">
                    <a:shade val="75000"/>
                    <a:alpha val="25000"/>
                  </a:schemeClr>
                </a:solidFill>
                <a:prstDash val="solid"/>
                <a:round/>
              </a:ln>
              <a:effectLst>
                <a:innerShdw blurRad="50800" dist="25400" dir="13500000">
                  <a:prstClr val="black">
                    <a:alpha val="70000"/>
                  </a:prstClr>
                </a:innerShdw>
              </a:effectLst>
              <a:latin typeface="+mj-lt"/>
              <a:ea typeface="+mj-ea"/>
              <a:cs typeface="+mj-cs"/>
              <a:sym typeface="Wingdings" pitchFamily="2" charset="2"/>
            </a:endParaRPr>
          </a:p>
          <a:p>
            <a:pPr marL="0" marR="0" lvl="0" indent="0" algn="ctr" defTabSz="914400" rtl="0" eaLnBrk="1" fontAlgn="auto" latinLnBrk="0" hangingPunct="1">
              <a:lnSpc>
                <a:spcPct val="100000"/>
              </a:lnSpc>
              <a:spcBef>
                <a:spcPct val="0"/>
              </a:spcBef>
              <a:spcAft>
                <a:spcPts val="0"/>
              </a:spcAft>
              <a:buClrTx/>
              <a:buSzTx/>
              <a:tabLst/>
              <a:defRPr/>
            </a:pP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SSID: </a:t>
            </a:r>
            <a:r>
              <a:rPr kumimoji="0" lang="en-IE" sz="2800" b="0" i="0" u="none" strike="noStrike" kern="1200" cap="none" spc="-100" normalizeH="0" baseline="0" noProof="0" dirty="0" err="1"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FreeWifiAskServerVIP</a:t>
            </a: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 = </a:t>
            </a:r>
            <a:r>
              <a:rPr kumimoji="0" lang="en-IE" sz="2800" b="0" i="0" u="none" strike="noStrike" kern="1200" cap="none" spc="-100" normalizeH="0" baseline="0" noProof="0" dirty="0" err="1"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sohowifi</a:t>
            </a:r>
            <a:endParaRPr lang="en-IE" sz="2800" spc="-100" dirty="0" smtClean="0">
              <a:ln w="3200">
                <a:solidFill>
                  <a:schemeClr val="bg2">
                    <a:shade val="75000"/>
                    <a:alpha val="25000"/>
                  </a:schemeClr>
                </a:solidFill>
                <a:prstDash val="solid"/>
                <a:round/>
              </a:ln>
              <a:effectLst>
                <a:innerShdw blurRad="50800" dist="25400" dir="13500000">
                  <a:prstClr val="black">
                    <a:alpha val="70000"/>
                  </a:prstClr>
                </a:innerShdw>
              </a:effectLst>
              <a:latin typeface="+mj-lt"/>
              <a:ea typeface="+mj-ea"/>
              <a:cs typeface="+mj-cs"/>
              <a:sym typeface="Wingdings" pitchFamily="2" charset="2"/>
            </a:endParaRPr>
          </a:p>
          <a:p>
            <a:pPr marL="0" marR="0" lvl="0" indent="0" algn="ctr" defTabSz="914400" rtl="0" eaLnBrk="1" fontAlgn="auto" latinLnBrk="0" hangingPunct="1">
              <a:lnSpc>
                <a:spcPct val="100000"/>
              </a:lnSpc>
              <a:spcBef>
                <a:spcPct val="0"/>
              </a:spcBef>
              <a:spcAft>
                <a:spcPts val="0"/>
              </a:spcAft>
              <a:buClrTx/>
              <a:buSzTx/>
              <a:tabLst/>
              <a:defRPr/>
            </a:pP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Meetup.com/CorkSec</a:t>
            </a:r>
            <a:endParaRPr kumimoji="0" lang="en-IE" sz="2800" b="0" i="0" u="none" strike="noStrike" kern="1200" cap="none" spc="-100" normalizeH="0" baseline="0" noProof="0" dirty="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685800" y="1981200"/>
            <a:ext cx="7924800" cy="3170099"/>
          </a:xfrm>
          <a:prstGeom prst="rect">
            <a:avLst/>
          </a:prstGeom>
        </p:spPr>
        <p:txBody>
          <a:bodyPr wrap="square">
            <a:spAutoFit/>
          </a:bodyPr>
          <a:lstStyle/>
          <a:p>
            <a:r>
              <a:rPr lang="en-US" sz="4000" dirty="0">
                <a:solidFill>
                  <a:srgbClr val="008000"/>
                </a:solidFill>
              </a:rPr>
              <a:t>$ tar </a:t>
            </a:r>
            <a:r>
              <a:rPr lang="en-US" sz="4000" dirty="0" err="1">
                <a:solidFill>
                  <a:srgbClr val="008000"/>
                </a:solidFill>
              </a:rPr>
              <a:t>xvf</a:t>
            </a:r>
            <a:r>
              <a:rPr lang="en-US" sz="4000" dirty="0">
                <a:solidFill>
                  <a:srgbClr val="008000"/>
                </a:solidFill>
              </a:rPr>
              <a:t> </a:t>
            </a:r>
            <a:r>
              <a:rPr lang="en-US" sz="4000" dirty="0" err="1">
                <a:solidFill>
                  <a:srgbClr val="008000"/>
                </a:solidFill>
              </a:rPr>
              <a:t>pwnpad</a:t>
            </a:r>
            <a:r>
              <a:rPr lang="en-US" sz="4000" dirty="0">
                <a:solidFill>
                  <a:srgbClr val="008000"/>
                </a:solidFill>
              </a:rPr>
              <a:t>-*.</a:t>
            </a:r>
            <a:r>
              <a:rPr lang="en-US" sz="4000" dirty="0" err="1">
                <a:solidFill>
                  <a:srgbClr val="008000"/>
                </a:solidFill>
              </a:rPr>
              <a:t>tar.xz</a:t>
            </a:r>
            <a:endParaRPr lang="en-US" sz="4000" dirty="0">
              <a:solidFill>
                <a:srgbClr val="008000"/>
              </a:solidFill>
            </a:endParaRPr>
          </a:p>
          <a:p>
            <a:endParaRPr lang="en-US" sz="4000" dirty="0">
              <a:solidFill>
                <a:srgbClr val="008000"/>
              </a:solidFill>
            </a:endParaRPr>
          </a:p>
          <a:p>
            <a:r>
              <a:rPr lang="en-US" sz="4000" dirty="0">
                <a:solidFill>
                  <a:srgbClr val="008000"/>
                </a:solidFill>
              </a:rPr>
              <a:t>$ cd </a:t>
            </a:r>
            <a:r>
              <a:rPr lang="en-US" sz="4000" dirty="0" err="1">
                <a:solidFill>
                  <a:srgbClr val="008000"/>
                </a:solidFill>
              </a:rPr>
              <a:t>pwnie_img</a:t>
            </a:r>
            <a:r>
              <a:rPr lang="en-US" sz="4000" dirty="0">
                <a:solidFill>
                  <a:srgbClr val="008000"/>
                </a:solidFill>
              </a:rPr>
              <a:t>/</a:t>
            </a:r>
          </a:p>
          <a:p>
            <a:endParaRPr lang="en-US" sz="4000" dirty="0">
              <a:solidFill>
                <a:srgbClr val="008000"/>
              </a:solidFill>
            </a:endParaRPr>
          </a:p>
          <a:p>
            <a:r>
              <a:rPr lang="en-US" sz="4000" dirty="0">
                <a:solidFill>
                  <a:srgbClr val="008000"/>
                </a:solidFill>
              </a:rPr>
              <a:t>$ </a:t>
            </a:r>
            <a:r>
              <a:rPr lang="en-US" sz="4000" dirty="0" err="1">
                <a:solidFill>
                  <a:srgbClr val="008000"/>
                </a:solidFill>
              </a:rPr>
              <a:t>chmod</a:t>
            </a:r>
            <a:r>
              <a:rPr lang="en-US" sz="4000" dirty="0">
                <a:solidFill>
                  <a:srgbClr val="008000"/>
                </a:solidFill>
              </a:rPr>
              <a:t> +x imagev2.sh</a:t>
            </a:r>
          </a:p>
        </p:txBody>
      </p:sp>
    </p:spTree>
    <p:extLst>
      <p:ext uri="{BB962C8B-B14F-4D97-AF65-F5344CB8AC3E}">
        <p14:creationId xmlns:p14="http://schemas.microsoft.com/office/powerpoint/2010/main" val="333670548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rot="5400000">
            <a:off x="733425" y="1518285"/>
            <a:ext cx="7795260" cy="4149090"/>
          </a:xfrm>
          <a:prstGeom prst="rect">
            <a:avLst/>
          </a:prstGeom>
        </p:spPr>
      </p:pic>
    </p:spTree>
    <p:extLst>
      <p:ext uri="{BB962C8B-B14F-4D97-AF65-F5344CB8AC3E}">
        <p14:creationId xmlns:p14="http://schemas.microsoft.com/office/powerpoint/2010/main" val="336673249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685800" y="1981200"/>
            <a:ext cx="7924800" cy="2554545"/>
          </a:xfrm>
          <a:prstGeom prst="rect">
            <a:avLst/>
          </a:prstGeom>
        </p:spPr>
        <p:txBody>
          <a:bodyPr wrap="square">
            <a:spAutoFit/>
          </a:bodyPr>
          <a:lstStyle/>
          <a:p>
            <a:r>
              <a:rPr lang="en-US" sz="4000" dirty="0">
                <a:solidFill>
                  <a:srgbClr val="008000"/>
                </a:solidFill>
              </a:rPr>
              <a:t>$ </a:t>
            </a:r>
            <a:r>
              <a:rPr lang="en-US" sz="4000" dirty="0" err="1">
                <a:solidFill>
                  <a:srgbClr val="008000"/>
                </a:solidFill>
              </a:rPr>
              <a:t>sudo</a:t>
            </a:r>
            <a:r>
              <a:rPr lang="en-US" sz="4000" dirty="0">
                <a:solidFill>
                  <a:srgbClr val="008000"/>
                </a:solidFill>
              </a:rPr>
              <a:t> </a:t>
            </a:r>
            <a:r>
              <a:rPr lang="en-US" sz="4000" dirty="0" err="1">
                <a:solidFill>
                  <a:srgbClr val="008000"/>
                </a:solidFill>
              </a:rPr>
              <a:t>adb</a:t>
            </a:r>
            <a:r>
              <a:rPr lang="en-US" sz="4000" dirty="0">
                <a:solidFill>
                  <a:srgbClr val="008000"/>
                </a:solidFill>
              </a:rPr>
              <a:t> start-</a:t>
            </a:r>
            <a:r>
              <a:rPr lang="en-US" sz="4000" dirty="0" smtClean="0">
                <a:solidFill>
                  <a:srgbClr val="008000"/>
                </a:solidFill>
              </a:rPr>
              <a:t>server</a:t>
            </a:r>
          </a:p>
          <a:p>
            <a:endParaRPr lang="en-US" sz="4000" dirty="0">
              <a:solidFill>
                <a:srgbClr val="008000"/>
              </a:solidFill>
            </a:endParaRPr>
          </a:p>
          <a:p>
            <a:r>
              <a:rPr lang="en-US" sz="4000" dirty="0">
                <a:solidFill>
                  <a:srgbClr val="008000"/>
                </a:solidFill>
              </a:rPr>
              <a:t>$ </a:t>
            </a:r>
            <a:r>
              <a:rPr lang="en-US" sz="4000" dirty="0" err="1">
                <a:solidFill>
                  <a:srgbClr val="008000"/>
                </a:solidFill>
              </a:rPr>
              <a:t>sudo</a:t>
            </a:r>
            <a:r>
              <a:rPr lang="en-US" sz="4000" dirty="0">
                <a:solidFill>
                  <a:srgbClr val="008000"/>
                </a:solidFill>
              </a:rPr>
              <a:t> ./imagev2.sh</a:t>
            </a:r>
          </a:p>
          <a:p>
            <a:endParaRPr lang="en-US" sz="4000" dirty="0">
              <a:solidFill>
                <a:srgbClr val="008000"/>
              </a:solidFill>
            </a:endParaRPr>
          </a:p>
        </p:txBody>
      </p:sp>
    </p:spTree>
    <p:extLst>
      <p:ext uri="{BB962C8B-B14F-4D97-AF65-F5344CB8AC3E}">
        <p14:creationId xmlns:p14="http://schemas.microsoft.com/office/powerpoint/2010/main" val="281893283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685800" y="1981200"/>
            <a:ext cx="7924800" cy="1938992"/>
          </a:xfrm>
          <a:prstGeom prst="rect">
            <a:avLst/>
          </a:prstGeom>
        </p:spPr>
        <p:txBody>
          <a:bodyPr wrap="square">
            <a:spAutoFit/>
          </a:bodyPr>
          <a:lstStyle/>
          <a:p>
            <a:r>
              <a:rPr lang="en-US" sz="4000" dirty="0" err="1">
                <a:solidFill>
                  <a:srgbClr val="008000"/>
                </a:solidFill>
              </a:rPr>
              <a:t>wget</a:t>
            </a:r>
            <a:r>
              <a:rPr lang="en-US" sz="4000" dirty="0">
                <a:solidFill>
                  <a:srgbClr val="008000"/>
                </a:solidFill>
              </a:rPr>
              <a:t> -O - http://</a:t>
            </a:r>
            <a:r>
              <a:rPr lang="en-US" sz="4000" dirty="0" err="1">
                <a:solidFill>
                  <a:srgbClr val="008000"/>
                </a:solidFill>
              </a:rPr>
              <a:t>pub.pwnieexpress.com</a:t>
            </a:r>
            <a:r>
              <a:rPr lang="en-US" sz="4000" dirty="0">
                <a:solidFill>
                  <a:srgbClr val="008000"/>
                </a:solidFill>
              </a:rPr>
              <a:t>/updates/</a:t>
            </a:r>
            <a:r>
              <a:rPr lang="en-US" sz="4000" dirty="0" err="1">
                <a:solidFill>
                  <a:srgbClr val="008000"/>
                </a:solidFill>
              </a:rPr>
              <a:t>pwn_pad</a:t>
            </a:r>
            <a:r>
              <a:rPr lang="en-US" sz="4000" dirty="0">
                <a:solidFill>
                  <a:srgbClr val="008000"/>
                </a:solidFill>
              </a:rPr>
              <a:t>/</a:t>
            </a:r>
            <a:r>
              <a:rPr lang="en-US" sz="4000" dirty="0" err="1">
                <a:solidFill>
                  <a:srgbClr val="008000"/>
                </a:solidFill>
              </a:rPr>
              <a:t>latest.sh</a:t>
            </a:r>
            <a:r>
              <a:rPr lang="en-US" sz="4000" dirty="0">
                <a:solidFill>
                  <a:srgbClr val="008000"/>
                </a:solidFill>
              </a:rPr>
              <a:t> | /bin/bash</a:t>
            </a:r>
          </a:p>
        </p:txBody>
      </p:sp>
    </p:spTree>
    <p:extLst>
      <p:ext uri="{BB962C8B-B14F-4D97-AF65-F5344CB8AC3E}">
        <p14:creationId xmlns:p14="http://schemas.microsoft.com/office/powerpoint/2010/main" val="172108999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438400" y="0"/>
            <a:ext cx="4248978" cy="6858000"/>
          </a:xfrm>
          <a:prstGeom prst="rect">
            <a:avLst/>
          </a:prstGeom>
        </p:spPr>
      </p:pic>
    </p:spTree>
    <p:extLst>
      <p:ext uri="{BB962C8B-B14F-4D97-AF65-F5344CB8AC3E}">
        <p14:creationId xmlns:p14="http://schemas.microsoft.com/office/powerpoint/2010/main" val="343487765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3" cstate="print"/>
          <a:srcRect/>
          <a:stretch>
            <a:fillRect/>
          </a:stretch>
        </p:blipFill>
        <p:spPr bwMode="auto">
          <a:xfrm>
            <a:off x="1385888" y="1185863"/>
            <a:ext cx="6372225" cy="4486275"/>
          </a:xfrm>
          <a:prstGeom prst="rect">
            <a:avLst/>
          </a:prstGeom>
          <a:noFill/>
          <a:ln w="9525">
            <a:noFill/>
            <a:miter lim="800000"/>
            <a:headEnd/>
            <a:tailEnd/>
          </a:ln>
        </p:spPr>
      </p:pic>
    </p:spTree>
    <p:extLst>
      <p:ext uri="{BB962C8B-B14F-4D97-AF65-F5344CB8AC3E}">
        <p14:creationId xmlns:p14="http://schemas.microsoft.com/office/powerpoint/2010/main" val="341508558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486400" y="152400"/>
            <a:ext cx="1625600" cy="2159000"/>
          </a:xfrm>
          <a:prstGeom prst="rect">
            <a:avLst/>
          </a:prstGeom>
        </p:spPr>
      </p:pic>
      <p:pic>
        <p:nvPicPr>
          <p:cNvPr id="3" name="Picture 2"/>
          <p:cNvPicPr>
            <a:picLocks noChangeAspect="1"/>
          </p:cNvPicPr>
          <p:nvPr/>
        </p:nvPicPr>
        <p:blipFill>
          <a:blip r:embed="rId4"/>
          <a:stretch>
            <a:fillRect/>
          </a:stretch>
        </p:blipFill>
        <p:spPr>
          <a:xfrm>
            <a:off x="152400" y="152400"/>
            <a:ext cx="1612900" cy="2159000"/>
          </a:xfrm>
          <a:prstGeom prst="rect">
            <a:avLst/>
          </a:prstGeom>
        </p:spPr>
      </p:pic>
      <p:pic>
        <p:nvPicPr>
          <p:cNvPr id="4" name="Picture 3"/>
          <p:cNvPicPr>
            <a:picLocks noChangeAspect="1"/>
          </p:cNvPicPr>
          <p:nvPr/>
        </p:nvPicPr>
        <p:blipFill>
          <a:blip r:embed="rId5"/>
          <a:stretch>
            <a:fillRect/>
          </a:stretch>
        </p:blipFill>
        <p:spPr>
          <a:xfrm>
            <a:off x="1905000" y="152400"/>
            <a:ext cx="1651000" cy="2171700"/>
          </a:xfrm>
          <a:prstGeom prst="rect">
            <a:avLst/>
          </a:prstGeom>
        </p:spPr>
      </p:pic>
      <p:pic>
        <p:nvPicPr>
          <p:cNvPr id="5" name="Picture 4"/>
          <p:cNvPicPr>
            <a:picLocks noChangeAspect="1"/>
          </p:cNvPicPr>
          <p:nvPr/>
        </p:nvPicPr>
        <p:blipFill>
          <a:blip r:embed="rId6"/>
          <a:stretch>
            <a:fillRect/>
          </a:stretch>
        </p:blipFill>
        <p:spPr>
          <a:xfrm>
            <a:off x="152400" y="2590800"/>
            <a:ext cx="1625600" cy="2133600"/>
          </a:xfrm>
          <a:prstGeom prst="rect">
            <a:avLst/>
          </a:prstGeom>
        </p:spPr>
      </p:pic>
      <p:pic>
        <p:nvPicPr>
          <p:cNvPr id="6" name="Picture 5"/>
          <p:cNvPicPr>
            <a:picLocks noChangeAspect="1"/>
          </p:cNvPicPr>
          <p:nvPr/>
        </p:nvPicPr>
        <p:blipFill>
          <a:blip r:embed="rId7"/>
          <a:stretch>
            <a:fillRect/>
          </a:stretch>
        </p:blipFill>
        <p:spPr>
          <a:xfrm>
            <a:off x="3733800" y="152400"/>
            <a:ext cx="1638300" cy="2171700"/>
          </a:xfrm>
          <a:prstGeom prst="rect">
            <a:avLst/>
          </a:prstGeom>
        </p:spPr>
      </p:pic>
      <p:pic>
        <p:nvPicPr>
          <p:cNvPr id="7" name="Picture 6"/>
          <p:cNvPicPr>
            <a:picLocks noChangeAspect="1"/>
          </p:cNvPicPr>
          <p:nvPr/>
        </p:nvPicPr>
        <p:blipFill>
          <a:blip r:embed="rId8"/>
          <a:stretch>
            <a:fillRect/>
          </a:stretch>
        </p:blipFill>
        <p:spPr>
          <a:xfrm>
            <a:off x="1981200" y="2590800"/>
            <a:ext cx="1651000" cy="2197100"/>
          </a:xfrm>
          <a:prstGeom prst="rect">
            <a:avLst/>
          </a:prstGeom>
        </p:spPr>
      </p:pic>
      <p:pic>
        <p:nvPicPr>
          <p:cNvPr id="8" name="Picture 7"/>
          <p:cNvPicPr>
            <a:picLocks noChangeAspect="1"/>
          </p:cNvPicPr>
          <p:nvPr/>
        </p:nvPicPr>
        <p:blipFill>
          <a:blip r:embed="rId9"/>
          <a:stretch>
            <a:fillRect/>
          </a:stretch>
        </p:blipFill>
        <p:spPr>
          <a:xfrm>
            <a:off x="3771900" y="2590800"/>
            <a:ext cx="1638300" cy="2146300"/>
          </a:xfrm>
          <a:prstGeom prst="rect">
            <a:avLst/>
          </a:prstGeom>
        </p:spPr>
      </p:pic>
      <p:pic>
        <p:nvPicPr>
          <p:cNvPr id="9" name="Picture 8"/>
          <p:cNvPicPr>
            <a:picLocks noChangeAspect="1"/>
          </p:cNvPicPr>
          <p:nvPr/>
        </p:nvPicPr>
        <p:blipFill>
          <a:blip r:embed="rId10"/>
          <a:stretch>
            <a:fillRect/>
          </a:stretch>
        </p:blipFill>
        <p:spPr>
          <a:xfrm>
            <a:off x="5562600" y="2590800"/>
            <a:ext cx="1625600" cy="2146300"/>
          </a:xfrm>
          <a:prstGeom prst="rect">
            <a:avLst/>
          </a:prstGeom>
        </p:spPr>
      </p:pic>
      <p:pic>
        <p:nvPicPr>
          <p:cNvPr id="11" name="Picture 10"/>
          <p:cNvPicPr>
            <a:picLocks noChangeAspect="1"/>
          </p:cNvPicPr>
          <p:nvPr/>
        </p:nvPicPr>
        <p:blipFill>
          <a:blip r:embed="rId11"/>
          <a:stretch>
            <a:fillRect/>
          </a:stretch>
        </p:blipFill>
        <p:spPr>
          <a:xfrm>
            <a:off x="3810000" y="4876800"/>
            <a:ext cx="1495612" cy="1676400"/>
          </a:xfrm>
          <a:prstGeom prst="rect">
            <a:avLst/>
          </a:prstGeom>
        </p:spPr>
      </p:pic>
      <p:pic>
        <p:nvPicPr>
          <p:cNvPr id="12" name="Picture 11"/>
          <p:cNvPicPr>
            <a:picLocks noChangeAspect="1"/>
          </p:cNvPicPr>
          <p:nvPr/>
        </p:nvPicPr>
        <p:blipFill>
          <a:blip r:embed="rId12"/>
          <a:stretch>
            <a:fillRect/>
          </a:stretch>
        </p:blipFill>
        <p:spPr>
          <a:xfrm>
            <a:off x="7239000" y="152400"/>
            <a:ext cx="1625600" cy="2146300"/>
          </a:xfrm>
          <a:prstGeom prst="rect">
            <a:avLst/>
          </a:prstGeom>
        </p:spPr>
      </p:pic>
      <p:pic>
        <p:nvPicPr>
          <p:cNvPr id="14" name="Picture 13"/>
          <p:cNvPicPr>
            <a:picLocks noChangeAspect="1"/>
          </p:cNvPicPr>
          <p:nvPr/>
        </p:nvPicPr>
        <p:blipFill>
          <a:blip r:embed="rId13"/>
          <a:stretch>
            <a:fillRect/>
          </a:stretch>
        </p:blipFill>
        <p:spPr>
          <a:xfrm>
            <a:off x="7315200" y="2590800"/>
            <a:ext cx="1625600" cy="2159000"/>
          </a:xfrm>
          <a:prstGeom prst="rect">
            <a:avLst/>
          </a:prstGeom>
        </p:spPr>
      </p:pic>
    </p:spTree>
    <p:extLst>
      <p:ext uri="{BB962C8B-B14F-4D97-AF65-F5344CB8AC3E}">
        <p14:creationId xmlns:p14="http://schemas.microsoft.com/office/powerpoint/2010/main" val="38461753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15" name="TextBox 14"/>
          <p:cNvSpPr txBox="1"/>
          <p:nvPr/>
        </p:nvSpPr>
        <p:spPr>
          <a:xfrm>
            <a:off x="2438400" y="2667000"/>
            <a:ext cx="3569006" cy="1569660"/>
          </a:xfrm>
          <a:prstGeom prst="rect">
            <a:avLst/>
          </a:prstGeom>
          <a:noFill/>
        </p:spPr>
        <p:txBody>
          <a:bodyPr wrap="none" rtlCol="0">
            <a:spAutoFit/>
          </a:bodyPr>
          <a:lstStyle/>
          <a:p>
            <a:r>
              <a:rPr lang="en-US" sz="9600" b="1" dirty="0" smtClean="0">
                <a:solidFill>
                  <a:srgbClr val="FF0000"/>
                </a:solidFill>
                <a:latin typeface="Consolas"/>
                <a:cs typeface="Consolas"/>
              </a:rPr>
              <a:t>[)3M0</a:t>
            </a:r>
            <a:endParaRPr lang="en-US" sz="9600" b="1" dirty="0">
              <a:solidFill>
                <a:srgbClr val="FF0000"/>
              </a:solidFill>
              <a:latin typeface="Consolas"/>
              <a:cs typeface="Consolas"/>
            </a:endParaRPr>
          </a:p>
        </p:txBody>
      </p:sp>
    </p:spTree>
    <p:extLst>
      <p:ext uri="{BB962C8B-B14F-4D97-AF65-F5344CB8AC3E}">
        <p14:creationId xmlns:p14="http://schemas.microsoft.com/office/powerpoint/2010/main" val="160844740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Picture 5" descr="http://farm4.static.flickr.com/3273/3006780451_86a22b8ae9_z.jpg"/>
          <p:cNvPicPr>
            <a:picLocks noChangeAspect="1" noChangeArrowheads="1"/>
          </p:cNvPicPr>
          <p:nvPr/>
        </p:nvPicPr>
        <p:blipFill>
          <a:blip r:embed="rId3" cstate="print"/>
          <a:srcRect/>
          <a:stretch>
            <a:fillRect/>
          </a:stretch>
        </p:blipFill>
        <p:spPr bwMode="auto">
          <a:xfrm>
            <a:off x="0" y="0"/>
            <a:ext cx="9209088" cy="685800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IE" dirty="0" smtClean="0"/>
              <a:t>Bob McArdle</a:t>
            </a:r>
          </a:p>
          <a:p>
            <a:endParaRPr lang="en-IE" dirty="0" smtClean="0"/>
          </a:p>
          <a:p>
            <a:r>
              <a:rPr lang="en-IE" dirty="0" smtClean="0"/>
              <a:t>@</a:t>
            </a:r>
            <a:r>
              <a:rPr lang="en-IE" dirty="0" err="1" smtClean="0"/>
              <a:t>BobMcArdle</a:t>
            </a:r>
            <a:endParaRPr lang="en-IE" dirty="0" smtClean="0"/>
          </a:p>
          <a:p>
            <a:endParaRPr lang="en-IE" dirty="0" smtClean="0"/>
          </a:p>
          <a:p>
            <a:endParaRPr lang="en-IE" dirty="0" smtClean="0"/>
          </a:p>
          <a:p>
            <a:r>
              <a:rPr lang="en-IE" dirty="0" smtClean="0"/>
              <a:t>Cork | Sec</a:t>
            </a:r>
          </a:p>
        </p:txBody>
      </p:sp>
      <p:sp>
        <p:nvSpPr>
          <p:cNvPr id="2" name="Title 1"/>
          <p:cNvSpPr>
            <a:spLocks noGrp="1"/>
          </p:cNvSpPr>
          <p:nvPr>
            <p:ph type="ctrTitle"/>
          </p:nvPr>
        </p:nvSpPr>
        <p:spPr/>
        <p:txBody>
          <a:bodyPr/>
          <a:lstStyle/>
          <a:p>
            <a:r>
              <a:rPr lang="en-IE" dirty="0" smtClean="0"/>
              <a:t>Building your own PWNPad</a:t>
            </a:r>
            <a:br>
              <a:rPr lang="en-IE" dirty="0" smtClean="0"/>
            </a:br>
            <a:r>
              <a:rPr lang="en-IE" sz="3600" dirty="0" smtClean="0"/>
              <a:t>(and what you can do with it)</a:t>
            </a:r>
            <a:endParaRPr lang="en-IE" sz="3600" dirty="0"/>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308100" y="0"/>
            <a:ext cx="6515100" cy="68580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812800"/>
            <a:ext cx="9144000" cy="5208608"/>
          </a:xfrm>
          <a:prstGeom prst="rect">
            <a:avLst/>
          </a:prstGeom>
        </p:spPr>
      </p:pic>
      <p:sp>
        <p:nvSpPr>
          <p:cNvPr id="4" name="Rectangle 3"/>
          <p:cNvSpPr/>
          <p:nvPr/>
        </p:nvSpPr>
        <p:spPr>
          <a:xfrm>
            <a:off x="5562600" y="3200400"/>
            <a:ext cx="685800" cy="304800"/>
          </a:xfrm>
          <a:prstGeom prst="rect">
            <a:avLst/>
          </a:prstGeom>
          <a:noFill/>
          <a:ln w="762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939380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124200" y="2514600"/>
            <a:ext cx="2707592" cy="1569660"/>
          </a:xfrm>
          <a:prstGeom prst="rect">
            <a:avLst/>
          </a:prstGeom>
          <a:noFill/>
        </p:spPr>
        <p:txBody>
          <a:bodyPr wrap="none" rtlCol="0">
            <a:spAutoFit/>
          </a:bodyPr>
          <a:lstStyle/>
          <a:p>
            <a:r>
              <a:rPr lang="en-US" sz="9600" dirty="0" smtClean="0">
                <a:solidFill>
                  <a:srgbClr val="FF0000"/>
                </a:solidFill>
              </a:rPr>
              <a:t>€300</a:t>
            </a:r>
            <a:endParaRPr lang="en-US" sz="9600" dirty="0">
              <a:solidFill>
                <a:srgbClr val="FF0000"/>
              </a:solidFill>
            </a:endParaRPr>
          </a:p>
        </p:txBody>
      </p:sp>
    </p:spTree>
    <p:extLst>
      <p:ext uri="{BB962C8B-B14F-4D97-AF65-F5344CB8AC3E}">
        <p14:creationId xmlns:p14="http://schemas.microsoft.com/office/powerpoint/2010/main" val="417796901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24583" name="Picture 9"/>
          <p:cNvPicPr>
            <a:picLocks noChangeAspect="1" noChangeArrowheads="1"/>
          </p:cNvPicPr>
          <p:nvPr/>
        </p:nvPicPr>
        <p:blipFill>
          <a:blip r:embed="rId3" cstate="print"/>
          <a:srcRect/>
          <a:stretch>
            <a:fillRect/>
          </a:stretch>
        </p:blipFill>
        <p:spPr bwMode="auto">
          <a:xfrm>
            <a:off x="1907704" y="0"/>
            <a:ext cx="5486400" cy="6858000"/>
          </a:xfrm>
          <a:prstGeom prst="rect">
            <a:avLst/>
          </a:prstGeom>
          <a:noFill/>
          <a:ln w="6350" algn="ctr">
            <a:noFill/>
            <a:miter lim="800000"/>
            <a:headEnd/>
            <a:tailEnd/>
          </a:ln>
        </p:spPr>
      </p:pic>
    </p:spTree>
    <p:extLst>
      <p:ext uri="{BB962C8B-B14F-4D97-AF65-F5344CB8AC3E}">
        <p14:creationId xmlns:p14="http://schemas.microsoft.com/office/powerpoint/2010/main" val="202831613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7" name="Picture 1" descr="C:\Users\robert_mcardle\Documents\Work\Projects\2013\PWNPAD Training\Docs\20130729_001617.jpg"/>
          <p:cNvPicPr>
            <a:picLocks noChangeAspect="1" noChangeArrowheads="1"/>
          </p:cNvPicPr>
          <p:nvPr/>
        </p:nvPicPr>
        <p:blipFill>
          <a:blip r:embed="rId3" cstate="print"/>
          <a:srcRect/>
          <a:stretch>
            <a:fillRect/>
          </a:stretch>
        </p:blipFill>
        <p:spPr bwMode="auto">
          <a:xfrm>
            <a:off x="0" y="0"/>
            <a:ext cx="9144000" cy="6858000"/>
          </a:xfrm>
          <a:prstGeom prst="rect">
            <a:avLst/>
          </a:prstGeom>
          <a:noFill/>
        </p:spPr>
      </p:pic>
      <p:sp>
        <p:nvSpPr>
          <p:cNvPr id="9" name="Rectangle 8"/>
          <p:cNvSpPr/>
          <p:nvPr/>
        </p:nvSpPr>
        <p:spPr>
          <a:xfrm>
            <a:off x="5562600" y="2057400"/>
            <a:ext cx="2743200" cy="4038600"/>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 name="Rectangle 5"/>
          <p:cNvSpPr/>
          <p:nvPr/>
        </p:nvSpPr>
        <p:spPr>
          <a:xfrm>
            <a:off x="1295400" y="1828800"/>
            <a:ext cx="1524000" cy="2743200"/>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Rectangle 6"/>
          <p:cNvSpPr/>
          <p:nvPr/>
        </p:nvSpPr>
        <p:spPr>
          <a:xfrm>
            <a:off x="457200" y="4648200"/>
            <a:ext cx="3124200" cy="609600"/>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4928456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81000" y="457200"/>
            <a:ext cx="8382000" cy="5632311"/>
          </a:xfrm>
          <a:prstGeom prst="rect">
            <a:avLst/>
          </a:prstGeom>
          <a:noFill/>
        </p:spPr>
        <p:txBody>
          <a:bodyPr wrap="square" rtlCol="0">
            <a:spAutoFit/>
          </a:bodyPr>
          <a:lstStyle/>
          <a:p>
            <a:r>
              <a:rPr lang="en-US" sz="7200" dirty="0" smtClean="0">
                <a:solidFill>
                  <a:srgbClr val="FF0000"/>
                </a:solidFill>
              </a:rPr>
              <a:t>Nexus 				- €289</a:t>
            </a:r>
          </a:p>
          <a:p>
            <a:r>
              <a:rPr lang="en-US" sz="7200" dirty="0" smtClean="0">
                <a:solidFill>
                  <a:srgbClr val="FF0000"/>
                </a:solidFill>
              </a:rPr>
              <a:t>TP-Link 			- €11</a:t>
            </a:r>
          </a:p>
          <a:p>
            <a:r>
              <a:rPr lang="en-US" sz="7200" dirty="0" smtClean="0">
                <a:solidFill>
                  <a:srgbClr val="FF0000"/>
                </a:solidFill>
              </a:rPr>
              <a:t>OTG Cable		- €5</a:t>
            </a:r>
          </a:p>
          <a:p>
            <a:r>
              <a:rPr lang="en-US" sz="7200" dirty="0" smtClean="0">
                <a:solidFill>
                  <a:srgbClr val="FF0000"/>
                </a:solidFill>
              </a:rPr>
              <a:t>Case				- €12</a:t>
            </a:r>
          </a:p>
          <a:p>
            <a:r>
              <a:rPr lang="en-US" sz="7200" b="1" dirty="0" smtClean="0">
                <a:solidFill>
                  <a:srgbClr val="FF0000"/>
                </a:solidFill>
              </a:rPr>
              <a:t>TOTAL			- €317</a:t>
            </a:r>
            <a:endParaRPr lang="en-US" sz="7200" b="1" dirty="0">
              <a:solidFill>
                <a:srgbClr val="FF0000"/>
              </a:solidFill>
            </a:endParaRPr>
          </a:p>
        </p:txBody>
      </p:sp>
    </p:spTree>
    <p:extLst>
      <p:ext uri="{BB962C8B-B14F-4D97-AF65-F5344CB8AC3E}">
        <p14:creationId xmlns:p14="http://schemas.microsoft.com/office/powerpoint/2010/main" val="392880198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685800" y="1295400"/>
            <a:ext cx="7924800" cy="4401205"/>
          </a:xfrm>
          <a:prstGeom prst="rect">
            <a:avLst/>
          </a:prstGeom>
        </p:spPr>
        <p:txBody>
          <a:bodyPr wrap="square">
            <a:spAutoFit/>
          </a:bodyPr>
          <a:lstStyle/>
          <a:p>
            <a:r>
              <a:rPr lang="en-US" sz="4000" dirty="0">
                <a:solidFill>
                  <a:srgbClr val="008000"/>
                </a:solidFill>
              </a:rPr>
              <a:t>$ </a:t>
            </a:r>
            <a:r>
              <a:rPr lang="en-US" sz="4000" dirty="0" err="1">
                <a:solidFill>
                  <a:srgbClr val="008000"/>
                </a:solidFill>
              </a:rPr>
              <a:t>sudo</a:t>
            </a:r>
            <a:r>
              <a:rPr lang="en-US" sz="4000" dirty="0">
                <a:solidFill>
                  <a:srgbClr val="008000"/>
                </a:solidFill>
              </a:rPr>
              <a:t> add-apt-repository </a:t>
            </a:r>
            <a:r>
              <a:rPr lang="en-US" sz="4000" dirty="0" err="1">
                <a:solidFill>
                  <a:srgbClr val="008000"/>
                </a:solidFill>
              </a:rPr>
              <a:t>ppa:nilarimogard</a:t>
            </a:r>
            <a:r>
              <a:rPr lang="en-US" sz="4000" dirty="0">
                <a:solidFill>
                  <a:srgbClr val="008000"/>
                </a:solidFill>
              </a:rPr>
              <a:t>/webupd8</a:t>
            </a:r>
          </a:p>
          <a:p>
            <a:endParaRPr lang="en-US" sz="4000" dirty="0">
              <a:solidFill>
                <a:srgbClr val="008000"/>
              </a:solidFill>
            </a:endParaRPr>
          </a:p>
          <a:p>
            <a:r>
              <a:rPr lang="en-US" sz="4000" dirty="0">
                <a:solidFill>
                  <a:srgbClr val="008000"/>
                </a:solidFill>
              </a:rPr>
              <a:t>$ </a:t>
            </a:r>
            <a:r>
              <a:rPr lang="en-US" sz="4000" dirty="0" err="1">
                <a:solidFill>
                  <a:srgbClr val="008000"/>
                </a:solidFill>
              </a:rPr>
              <a:t>sudo</a:t>
            </a:r>
            <a:r>
              <a:rPr lang="en-US" sz="4000" dirty="0">
                <a:solidFill>
                  <a:srgbClr val="008000"/>
                </a:solidFill>
              </a:rPr>
              <a:t> apt-get update</a:t>
            </a:r>
          </a:p>
          <a:p>
            <a:endParaRPr lang="en-US" sz="4000" dirty="0">
              <a:solidFill>
                <a:srgbClr val="008000"/>
              </a:solidFill>
            </a:endParaRPr>
          </a:p>
          <a:p>
            <a:r>
              <a:rPr lang="en-US" sz="4000" dirty="0">
                <a:solidFill>
                  <a:srgbClr val="008000"/>
                </a:solidFill>
              </a:rPr>
              <a:t>$ </a:t>
            </a:r>
            <a:r>
              <a:rPr lang="en-US" sz="4000" dirty="0" err="1">
                <a:solidFill>
                  <a:srgbClr val="008000"/>
                </a:solidFill>
              </a:rPr>
              <a:t>sudo</a:t>
            </a:r>
            <a:r>
              <a:rPr lang="en-US" sz="4000" dirty="0">
                <a:solidFill>
                  <a:srgbClr val="008000"/>
                </a:solidFill>
              </a:rPr>
              <a:t> apt-get install android-tools-</a:t>
            </a:r>
            <a:r>
              <a:rPr lang="en-US" sz="4000" dirty="0" err="1">
                <a:solidFill>
                  <a:srgbClr val="008000"/>
                </a:solidFill>
              </a:rPr>
              <a:t>adb</a:t>
            </a:r>
            <a:r>
              <a:rPr lang="en-US" sz="4000" dirty="0">
                <a:solidFill>
                  <a:srgbClr val="008000"/>
                </a:solidFill>
              </a:rPr>
              <a:t> android-tools-</a:t>
            </a:r>
            <a:r>
              <a:rPr lang="en-US" sz="4000" dirty="0" err="1">
                <a:solidFill>
                  <a:srgbClr val="008000"/>
                </a:solidFill>
              </a:rPr>
              <a:t>fastboot</a:t>
            </a:r>
            <a:endParaRPr lang="en-US" sz="4000" dirty="0">
              <a:solidFill>
                <a:srgbClr val="008000"/>
              </a:solidFill>
            </a:endParaRPr>
          </a:p>
        </p:txBody>
      </p:sp>
    </p:spTree>
    <p:extLst>
      <p:ext uri="{BB962C8B-B14F-4D97-AF65-F5344CB8AC3E}">
        <p14:creationId xmlns:p14="http://schemas.microsoft.com/office/powerpoint/2010/main" val="3387679940"/>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6899</TotalTime>
  <Words>2316</Words>
  <Application>Microsoft Macintosh PowerPoint</Application>
  <PresentationFormat>On-screen Show (4:3)</PresentationFormat>
  <Paragraphs>195</Paragraphs>
  <Slides>18</Slides>
  <Notes>18</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Paper</vt:lpstr>
      <vt:lpstr>PowerPoint Presentation</vt:lpstr>
      <vt:lpstr>Building your own PWNPad (and what you can do with 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Robert McArdle (RD-EMEA)</dc:creator>
  <cp:lastModifiedBy>Robert McArdle</cp:lastModifiedBy>
  <cp:revision>318</cp:revision>
  <dcterms:created xsi:type="dcterms:W3CDTF">2006-08-16T00:00:00Z</dcterms:created>
  <dcterms:modified xsi:type="dcterms:W3CDTF">2014-09-04T13:38:12Z</dcterms:modified>
</cp:coreProperties>
</file>

<file path=docProps/thumbnail.jpeg>
</file>